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66" r:id="rId3"/>
    <p:sldId id="269" r:id="rId4"/>
    <p:sldId id="267" r:id="rId5"/>
    <p:sldId id="268" r:id="rId6"/>
    <p:sldId id="262" r:id="rId7"/>
    <p:sldId id="259" r:id="rId8"/>
    <p:sldId id="258" r:id="rId9"/>
    <p:sldId id="275" r:id="rId10"/>
    <p:sldId id="276" r:id="rId11"/>
    <p:sldId id="274" r:id="rId12"/>
    <p:sldId id="260" r:id="rId13"/>
    <p:sldId id="261" r:id="rId14"/>
    <p:sldId id="265" r:id="rId15"/>
    <p:sldId id="270" r:id="rId16"/>
    <p:sldId id="271" r:id="rId17"/>
    <p:sldId id="272" r:id="rId18"/>
    <p:sldId id="264"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B"/>
    <a:srgbClr val="1163B4"/>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67" autoAdjust="0"/>
  </p:normalViewPr>
  <p:slideViewPr>
    <p:cSldViewPr>
      <p:cViewPr>
        <p:scale>
          <a:sx n="38" d="100"/>
          <a:sy n="38" d="100"/>
        </p:scale>
        <p:origin x="-1410" y="-72"/>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89683-5AF1-418C-BE33-7B36144469F4}" type="datetimeFigureOut">
              <a:rPr lang="en-GB" smtClean="0"/>
              <a:t>11/03/2021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942C92-B627-4B82-A6D2-D68C939E313A}" type="slidenum">
              <a:rPr lang="en-GB" smtClean="0"/>
              <a:t>‹#›</a:t>
            </a:fld>
            <a:endParaRPr lang="en-GB"/>
          </a:p>
        </p:txBody>
      </p:sp>
    </p:spTree>
    <p:extLst>
      <p:ext uri="{BB962C8B-B14F-4D97-AF65-F5344CB8AC3E}">
        <p14:creationId xmlns:p14="http://schemas.microsoft.com/office/powerpoint/2010/main" val="281141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46759-077B-4592-A706-FF3EDCA24EFC}" type="datetimeFigureOut">
              <a:rPr lang="en-GB" smtClean="0"/>
              <a:t>11/03/2021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047A5-C0AF-41CD-AC28-A5CCEAD988D8}" type="slidenum">
              <a:rPr lang="en-GB" smtClean="0"/>
              <a:t>‹#›</a:t>
            </a:fld>
            <a:endParaRPr lang="en-GB"/>
          </a:p>
        </p:txBody>
      </p:sp>
    </p:spTree>
    <p:extLst>
      <p:ext uri="{BB962C8B-B14F-4D97-AF65-F5344CB8AC3E}">
        <p14:creationId xmlns:p14="http://schemas.microsoft.com/office/powerpoint/2010/main" val="341043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a:t>Additional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 National reforms are taking place (UK </a:t>
            </a:r>
            <a:r>
              <a:rPr lang="en-GB" sz="1200" dirty="0" err="1"/>
              <a:t>Govt</a:t>
            </a:r>
            <a:r>
              <a:rPr lang="en-GB" sz="1200" dirty="0"/>
              <a:t> White Paper, February 2021) bringing all health and care systems to ICS status by April 2022;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 ICSs mean closer joined-up work, commissioning and collaboration between </a:t>
            </a:r>
            <a:r>
              <a:rPr lang="en-GB" sz="1200" b="0" dirty="0"/>
              <a:t>health, social care, Public Health, Local Authorities, education and the Voluntary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2</a:t>
            </a:fld>
            <a:endParaRPr lang="en-GB"/>
          </a:p>
        </p:txBody>
      </p:sp>
    </p:spTree>
    <p:extLst>
      <p:ext uri="{BB962C8B-B14F-4D97-AF65-F5344CB8AC3E}">
        <p14:creationId xmlns:p14="http://schemas.microsoft.com/office/powerpoint/2010/main" val="242091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to demonstrate that healthcare is not the main determinant of health.</a:t>
            </a:r>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12</a:t>
            </a:fld>
            <a:endParaRPr lang="en-GB"/>
          </a:p>
        </p:txBody>
      </p:sp>
    </p:spTree>
    <p:extLst>
      <p:ext uri="{BB962C8B-B14F-4D97-AF65-F5344CB8AC3E}">
        <p14:creationId xmlns:p14="http://schemas.microsoft.com/office/powerpoint/2010/main" val="167439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 rates of chronic disease,</a:t>
            </a:r>
            <a:r>
              <a:rPr lang="en-GB" baseline="0" dirty="0"/>
              <a:t> with an example of York given, in comparison to 10 years ago.</a:t>
            </a:r>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13</a:t>
            </a:fld>
            <a:endParaRPr lang="en-GB"/>
          </a:p>
        </p:txBody>
      </p:sp>
    </p:spTree>
    <p:extLst>
      <p:ext uri="{BB962C8B-B14F-4D97-AF65-F5344CB8AC3E}">
        <p14:creationId xmlns:p14="http://schemas.microsoft.com/office/powerpoint/2010/main" val="97306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that Covid 19 mortality gets worse the more deprived an area is. </a:t>
            </a:r>
          </a:p>
        </p:txBody>
      </p:sp>
      <p:sp>
        <p:nvSpPr>
          <p:cNvPr id="4" name="Slide Number Placeholder 3"/>
          <p:cNvSpPr>
            <a:spLocks noGrp="1"/>
          </p:cNvSpPr>
          <p:nvPr>
            <p:ph type="sldNum" sz="quarter" idx="10"/>
          </p:nvPr>
        </p:nvSpPr>
        <p:spPr/>
        <p:txBody>
          <a:bodyPr/>
          <a:lstStyle/>
          <a:p>
            <a:fld id="{98B047A5-C0AF-41CD-AC28-A5CCEAD988D8}" type="slidenum">
              <a:rPr lang="en-GB" smtClean="0"/>
              <a:t>14</a:t>
            </a:fld>
            <a:endParaRPr lang="en-GB"/>
          </a:p>
        </p:txBody>
      </p:sp>
    </p:spTree>
    <p:extLst>
      <p:ext uri="{BB962C8B-B14F-4D97-AF65-F5344CB8AC3E}">
        <p14:creationId xmlns:p14="http://schemas.microsoft.com/office/powerpoint/2010/main" val="93442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755C7D-AD9B-4059-9D43-C4D7435EDDD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3408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ICS-wide Prevention and Population Health Management (PHM) Board, established summer 2020</a:t>
            </a:r>
          </a:p>
          <a:p>
            <a:pPr marL="171450" indent="-171450">
              <a:buFont typeface="Arial" panose="020B0604020202020204" pitchFamily="34" charset="0"/>
              <a:buChar char="•"/>
            </a:pPr>
            <a:r>
              <a:rPr lang="en-GB" sz="1200" dirty="0"/>
              <a:t>Membership includes partners across health, social care, Public Health, local authorities and voluntary sector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7 Primary Care Networks are currently implementing a PHM pilot programme focused on interventions aimed at specific patient cohorts (learning from this to be scaled up across the ICS to embed a PHM-approach in everything we do). PHM aims</a:t>
            </a:r>
            <a:r>
              <a:rPr lang="en-GB" sz="1200" baseline="0" dirty="0"/>
              <a:t> to directly tackle health inequality through population planning.</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Wider work taking place in York and North East Lincolnshire around finance and contracting, and relating this to PHM approaches </a:t>
            </a:r>
          </a:p>
          <a:p>
            <a:pPr marL="171450" indent="-171450">
              <a:buFont typeface="Arial" panose="020B0604020202020204" pitchFamily="34" charset="0"/>
              <a:buChar char="•"/>
            </a:pPr>
            <a:r>
              <a:rPr lang="en-GB" sz="1200" dirty="0"/>
              <a:t>Work at place and neighbourhood level through Health and Wellbeing Boards and public health teams </a:t>
            </a:r>
          </a:p>
          <a:p>
            <a:pPr marL="171450" indent="-171450">
              <a:buFont typeface="Arial" panose="020B0604020202020204" pitchFamily="34" charset="0"/>
              <a:buChar char="•"/>
            </a:pPr>
            <a:r>
              <a:rPr lang="en-GB" sz="1200" dirty="0"/>
              <a:t>Commitment from Partnership Executive Board to support the new BAME Network of Networks, programmes and anti-racism work. The new BAME Network of Networks is also in the process of developing its priorities and action plan.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10"/>
          </p:nvPr>
        </p:nvSpPr>
        <p:spPr/>
        <p:txBody>
          <a:bodyPr/>
          <a:lstStyle/>
          <a:p>
            <a:fld id="{98B047A5-C0AF-41CD-AC28-A5CCEAD988D8}" type="slidenum">
              <a:rPr lang="en-GB" smtClean="0"/>
              <a:t>18</a:t>
            </a:fld>
            <a:endParaRPr lang="en-GB"/>
          </a:p>
        </p:txBody>
      </p:sp>
    </p:spTree>
    <p:extLst>
      <p:ext uri="{BB962C8B-B14F-4D97-AF65-F5344CB8AC3E}">
        <p14:creationId xmlns:p14="http://schemas.microsoft.com/office/powerpoint/2010/main" val="88917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a:t>Additional</a:t>
            </a:r>
            <a:r>
              <a:rPr lang="en-GB" sz="1200" u="sng" baseline="0" dirty="0"/>
              <a:t> Points to make</a:t>
            </a:r>
            <a:endParaRPr lang="en-GB" sz="1200" u="sng"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The BAME workforce in HCV does not reflect its population and is much higher; in some Trusts and organisations this is </a:t>
            </a:r>
            <a:r>
              <a:rPr lang="en-GB" sz="1200" b="1" dirty="0"/>
              <a:t>20% and higher </a:t>
            </a:r>
            <a:r>
              <a:rPr lang="en-GB" sz="1200" dirty="0"/>
              <a:t>when including bank and agency, locum staff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In comparison to neighbouring ICSs (West </a:t>
            </a:r>
            <a:r>
              <a:rPr lang="en-GB" sz="1200" b="0" dirty="0"/>
              <a:t>Yorkshire and South Yorkshire) we may have a less diverse population but we have high levels of deprivation – particularly in coastal and inner city areas – leading to significant inequality.</a:t>
            </a:r>
          </a:p>
          <a:p>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4</a:t>
            </a:fld>
            <a:endParaRPr lang="en-GB"/>
          </a:p>
        </p:txBody>
      </p:sp>
    </p:spTree>
    <p:extLst>
      <p:ext uri="{BB962C8B-B14F-4D97-AF65-F5344CB8AC3E}">
        <p14:creationId xmlns:p14="http://schemas.microsoft.com/office/powerpoint/2010/main" val="84232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dirty="0"/>
              <a:t>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Our HCV region is home to thriving cities, striking coastline and beautiful countryside – </a:t>
            </a:r>
            <a:r>
              <a:rPr lang="en-GB" sz="1200" b="0" i="0" dirty="0"/>
              <a:t>yet nearly a quarter of our population live in areas classed as the most deprived in England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Humber is ranked 5</a:t>
            </a:r>
            <a:r>
              <a:rPr lang="en-GB" sz="1200" b="0" baseline="30000" dirty="0"/>
              <a:t>th</a:t>
            </a:r>
            <a:r>
              <a:rPr lang="en-GB" sz="1200" b="0" dirty="0"/>
              <a:t> nationally as a most deprived area </a:t>
            </a:r>
            <a:r>
              <a:rPr lang="en-GB" sz="1200" dirty="0"/>
              <a:t>in terms of Local Authorities and Local Enterprise Partnerships funding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Average weekly wages range from £346 in North East Lincolnshire to £449 in York (compared to £530 nationally)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Unemployment rates are worsening during the pandemic (3.4% in York to 9.8% in Hull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We</a:t>
            </a:r>
            <a:r>
              <a:rPr lang="en-GB" sz="1200" baseline="0" dirty="0"/>
              <a:t> have an ageing population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We have high levels of smoking prevalence</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Air pollution - Humber CO2 emissions are double the national levels and studies</a:t>
            </a:r>
            <a:r>
              <a:rPr lang="en-GB" sz="1200" baseline="0" dirty="0"/>
              <a:t> have also shown that </a:t>
            </a:r>
            <a:r>
              <a:rPr lang="en-GB" sz="1200" baseline="0" dirty="0" err="1"/>
              <a:t>Drax</a:t>
            </a:r>
            <a:r>
              <a:rPr lang="en-GB" sz="1200" baseline="0" dirty="0"/>
              <a:t> Power Station in Selby, North Yorkshire is above the recommended levels of dust particle pollution and growing. Direct impact on health, wellbeing and respiratory conditions. Climate change and carbon emissions are both increasingly recognised as a health emergency and area of significant inequality.</a:t>
            </a:r>
            <a:endParaRPr lang="en-GB" sz="1200" b="1" i="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i="0" dirty="0"/>
          </a:p>
          <a:p>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5</a:t>
            </a:fld>
            <a:endParaRPr lang="en-GB"/>
          </a:p>
        </p:txBody>
      </p:sp>
    </p:spTree>
    <p:extLst>
      <p:ext uri="{BB962C8B-B14F-4D97-AF65-F5344CB8AC3E}">
        <p14:creationId xmlns:p14="http://schemas.microsoft.com/office/powerpoint/2010/main" val="181057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Large disparity in healthy</a:t>
            </a:r>
            <a:r>
              <a:rPr lang="en-GB" sz="1200" baseline="0" dirty="0"/>
              <a:t> life expectancy across HCV region, presenting additional geographical challenges;</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Our population are spending an increasing proportion of their lives with one or more serious health conditions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Women living in North East Lincolnshire can expect to live around the last 22 years of their lives in ill health and men in Hull can expect to live around 19.5 years of their lives in ill-health</a:t>
            </a:r>
          </a:p>
        </p:txBody>
      </p:sp>
      <p:sp>
        <p:nvSpPr>
          <p:cNvPr id="4" name="Slide Number Placeholder 3"/>
          <p:cNvSpPr>
            <a:spLocks noGrp="1"/>
          </p:cNvSpPr>
          <p:nvPr>
            <p:ph type="sldNum" sz="quarter" idx="10"/>
          </p:nvPr>
        </p:nvSpPr>
        <p:spPr/>
        <p:txBody>
          <a:bodyPr/>
          <a:lstStyle/>
          <a:p>
            <a:fld id="{98B047A5-C0AF-41CD-AC28-A5CCEAD988D8}" type="slidenum">
              <a:rPr lang="en-GB" smtClean="0"/>
              <a:t>6</a:t>
            </a:fld>
            <a:endParaRPr lang="en-GB"/>
          </a:p>
        </p:txBody>
      </p:sp>
    </p:spTree>
    <p:extLst>
      <p:ext uri="{BB962C8B-B14F-4D97-AF65-F5344CB8AC3E}">
        <p14:creationId xmlns:p14="http://schemas.microsoft.com/office/powerpoint/2010/main" val="353387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 is well known that BAME staff and communities have been disproportionately affected by the Covid-19 pandemic.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Ongoing</a:t>
            </a:r>
            <a:r>
              <a:rPr lang="en-GB" sz="1200" baseline="0" dirty="0"/>
              <a:t> reviews are trying to understand this in more detail.</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2020: Black Lives Matter protests brought racial inequality firmly into the public arena – injustices exacerbated by police violence, systemic racism, institutionalised prejudice and Covid inequalities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For example, BAME groups are currently less likely to come forward for Covid vaccination (both staff and in the community) and work is ongoing to address concerns and bust myths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example: Higher rates of mortality were seen for some ethnic groups compared to others during Covid. In comparison to previous years, all-cause death was almost four times higher than expected amongst Black people in March-May 2020, almost three times higher in Asian males and almost twice as high in White males. Among females, deaths were almost three times higher in this period in Black, mixed and other females, and 2.4 times higher in Asian females compared with 1.6 times higher in White females.</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p:txBody>
      </p:sp>
      <p:sp>
        <p:nvSpPr>
          <p:cNvPr id="4" name="Slide Number Placeholder 3"/>
          <p:cNvSpPr>
            <a:spLocks noGrp="1"/>
          </p:cNvSpPr>
          <p:nvPr>
            <p:ph type="sldNum" sz="quarter" idx="10"/>
          </p:nvPr>
        </p:nvSpPr>
        <p:spPr/>
        <p:txBody>
          <a:bodyPr/>
          <a:lstStyle/>
          <a:p>
            <a:fld id="{98B047A5-C0AF-41CD-AC28-A5CCEAD988D8}" type="slidenum">
              <a:rPr lang="en-GB" smtClean="0"/>
              <a:t>7</a:t>
            </a:fld>
            <a:endParaRPr lang="en-GB"/>
          </a:p>
        </p:txBody>
      </p:sp>
    </p:spTree>
    <p:extLst>
      <p:ext uri="{BB962C8B-B14F-4D97-AF65-F5344CB8AC3E}">
        <p14:creationId xmlns:p14="http://schemas.microsoft.com/office/powerpoint/2010/main" val="269114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Limited information is available (at present) on BAME communities and their health and care needs within HCV boundaries but work is taking place to address this via the Population Health and Prevention Board in</a:t>
            </a:r>
            <a:r>
              <a:rPr lang="en-GB" sz="1200" b="0" baseline="0" dirty="0"/>
              <a:t> the form of a baseline assessment, which will be commissioned for the ICS and include BAME communities.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Summary of the WYH ICS Report 2020 is provided in the upcoming slide as an overview and to give an idea of the inequalities we expect to find in HCV, with some geographical variance.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p>
          <a:p>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8</a:t>
            </a:fld>
            <a:endParaRPr lang="en-GB"/>
          </a:p>
        </p:txBody>
      </p:sp>
    </p:spTree>
    <p:extLst>
      <p:ext uri="{BB962C8B-B14F-4D97-AF65-F5344CB8AC3E}">
        <p14:creationId xmlns:p14="http://schemas.microsoft.com/office/powerpoint/2010/main" val="335690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BAME communities make up 20% of WYH population (2011 Census)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Full title of the report: “Review into the impact of COVID-19 on health inequalities and support needed for Black, Asian and minority ethnic (BAME) communities” published in October 2020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review specifically aimed to understand this impact on BAME communities and staff. The aim was to review existing work, to explore if this work was sufficient to address this impact and to identify recommendations for action to reduce this impact. </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Report also found (quote from Rob Webster): “</a:t>
            </a:r>
            <a:r>
              <a:rPr lang="en-GB" sz="1200" b="0" i="0" kern="1200" dirty="0">
                <a:solidFill>
                  <a:schemeClr val="tx1"/>
                </a:solidFill>
                <a:effectLst/>
                <a:latin typeface="+mn-lt"/>
                <a:ea typeface="+mn-ea"/>
                <a:cs typeface="+mn-cs"/>
              </a:rPr>
              <a:t>Not all experiences are equal and our current language does not account for the different ways in which different ethnic minorities experience racism. Racism is experienced differently and to different degrees by different groups of people. It is unhelpful to suggest that BAME groups are in perfect racial solidarity - that all racism is the same and that all ‘BAME’ people have the same life experiences and values. The experiences of BAME communities and staff, in and out of the workplace, differ considerably and it is our role as a large health and care partnership to take this into account and make a positive difference to people’s lives with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This is a summary of their findings and recommendations but I recommend that you see the full report for the detail</a:t>
            </a:r>
            <a:r>
              <a:rPr lang="en-GB" sz="1200" b="0" i="0" kern="1200" baseline="0" dirty="0">
                <a:solidFill>
                  <a:schemeClr val="tx1"/>
                </a:solidFill>
                <a:effectLst/>
                <a:latin typeface="+mn-lt"/>
                <a:ea typeface="+mn-ea"/>
                <a:cs typeface="+mn-cs"/>
              </a:rPr>
              <a:t> – link provided.</a:t>
            </a:r>
            <a:endParaRPr lang="en-GB" sz="1200" dirty="0"/>
          </a:p>
          <a:p>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9</a:t>
            </a:fld>
            <a:endParaRPr lang="en-GB"/>
          </a:p>
        </p:txBody>
      </p:sp>
    </p:spTree>
    <p:extLst>
      <p:ext uri="{BB962C8B-B14F-4D97-AF65-F5344CB8AC3E}">
        <p14:creationId xmlns:p14="http://schemas.microsoft.com/office/powerpoint/2010/main" val="271140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a very complex area.</a:t>
            </a:r>
          </a:p>
          <a:p>
            <a:r>
              <a:rPr lang="en-GB" baseline="0" dirty="0"/>
              <a:t>It is made more complex by the role of systemic and institutionalised racism and discrimination, as the Black Lives Matter movement has shown around the world. UK examples might be the Grenfell Tower fire, </a:t>
            </a:r>
            <a:r>
              <a:rPr lang="en-GB" baseline="0" dirty="0" err="1"/>
              <a:t>Windrush</a:t>
            </a:r>
            <a:r>
              <a:rPr lang="en-GB" baseline="0" dirty="0"/>
              <a:t> Scandal, Stephen Lawrence murder, and Covid-19.</a:t>
            </a:r>
          </a:p>
          <a:p>
            <a:endParaRPr lang="en-GB" baseline="0" dirty="0"/>
          </a:p>
          <a:p>
            <a:r>
              <a:rPr lang="en-GB" dirty="0"/>
              <a:t>Quote taken from</a:t>
            </a:r>
            <a:r>
              <a:rPr lang="en-GB" baseline="0" dirty="0"/>
              <a:t> p.6 of the WYH ICS Report</a:t>
            </a:r>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10</a:t>
            </a:fld>
            <a:endParaRPr lang="en-GB"/>
          </a:p>
        </p:txBody>
      </p:sp>
    </p:spTree>
    <p:extLst>
      <p:ext uri="{BB962C8B-B14F-4D97-AF65-F5344CB8AC3E}">
        <p14:creationId xmlns:p14="http://schemas.microsoft.com/office/powerpoint/2010/main" val="405987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However, many diseases and conditions (and health inequalities!) are preventable and can be dismantled .</a:t>
            </a:r>
          </a:p>
          <a:p>
            <a:pPr marL="171450" indent="-171450">
              <a:buFont typeface="Arial" panose="020B0604020202020204" pitchFamily="34" charset="0"/>
              <a:buChar char="•"/>
            </a:pPr>
            <a:r>
              <a:rPr lang="en-GB" baseline="0" dirty="0"/>
              <a:t>Poverty, poor housing, education and employment, crime, discrimination and environment can all be addressed and tackled.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Covid19 - BAME communities, older people, patients with Learning Disabilities, and those with underlying illnesses have all been disproportionately affected or at risk during the pandemic. This has raised the profile of health inequalities.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WYH Report –</a:t>
            </a:r>
            <a:r>
              <a:rPr lang="en-GB" sz="1200" baseline="0" dirty="0"/>
              <a:t> “</a:t>
            </a:r>
            <a:r>
              <a:rPr lang="en-GB" dirty="0"/>
              <a:t>It is important to state that the differential impact of COVID-19 on BAME communities is not specifically as a result of genetic vulnerability to the disease but largely as a result of forces that shape and structure labour markets, housing and workplace cultures which culminate in an elevated risk profile for some BAME communities.”</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Due to the complexity of health inequalities</a:t>
            </a:r>
            <a:r>
              <a:rPr lang="en-GB" sz="1200" baseline="0" dirty="0"/>
              <a:t> they can often only be solved by state intervention to address systemic issues, e.g. via public health reforms, new anti-discrimination laws and legislation, population health management, affirmative action etc.</a:t>
            </a:r>
            <a:endParaRPr lang="en-GB" sz="120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8B047A5-C0AF-41CD-AC28-A5CCEAD988D8}" type="slidenum">
              <a:rPr lang="en-GB" smtClean="0"/>
              <a:t>11</a:t>
            </a:fld>
            <a:endParaRPr lang="en-GB"/>
          </a:p>
        </p:txBody>
      </p:sp>
    </p:spTree>
    <p:extLst>
      <p:ext uri="{BB962C8B-B14F-4D97-AF65-F5344CB8AC3E}">
        <p14:creationId xmlns:p14="http://schemas.microsoft.com/office/powerpoint/2010/main" val="4223087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1051"/>
            <a:ext cx="7772400" cy="1005840"/>
          </a:xfrm>
        </p:spPr>
        <p:txBody>
          <a:bodyPr anchor="t" anchorCtr="0"/>
          <a:lstStyle>
            <a:lvl1pPr algn="l">
              <a:defRPr sz="6000">
                <a:solidFill>
                  <a:srgbClr val="004A9B"/>
                </a:solidFill>
              </a:defRPr>
            </a:lvl1pPr>
          </a:lstStyle>
          <a:p>
            <a:r>
              <a:rPr lang="en-US"/>
              <a:t>Click to edit Master title style</a:t>
            </a:r>
            <a:endParaRPr lang="en-US" dirty="0"/>
          </a:p>
        </p:txBody>
      </p:sp>
      <p:sp>
        <p:nvSpPr>
          <p:cNvPr id="3" name="Subtitle 2"/>
          <p:cNvSpPr>
            <a:spLocks noGrp="1"/>
          </p:cNvSpPr>
          <p:nvPr>
            <p:ph type="subTitle" idx="1"/>
          </p:nvPr>
        </p:nvSpPr>
        <p:spPr>
          <a:xfrm>
            <a:off x="719000" y="3717032"/>
            <a:ext cx="6858000" cy="538888"/>
          </a:xfrm>
        </p:spPr>
        <p:txBody>
          <a:bodyPr/>
          <a:lstStyle>
            <a:lvl1pPr marL="0" indent="0" algn="l">
              <a:buNone/>
              <a:defRPr sz="2400" b="1">
                <a:solidFill>
                  <a:srgbClr val="7C7C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0" y="5878632"/>
            <a:ext cx="9144000" cy="979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1" y="4899261"/>
            <a:ext cx="9067523" cy="1958741"/>
          </a:xfrm>
          <a:prstGeom prst="rect">
            <a:avLst/>
          </a:prstGeom>
        </p:spPr>
      </p:pic>
    </p:spTree>
    <p:extLst>
      <p:ext uri="{BB962C8B-B14F-4D97-AF65-F5344CB8AC3E}">
        <p14:creationId xmlns:p14="http://schemas.microsoft.com/office/powerpoint/2010/main" val="290832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6EE8A-1150-4F66-8305-FBD329398EAD}"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69176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6EE8A-1150-4F66-8305-FBD329398EAD}"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203985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6EE8A-1150-4F66-8305-FBD329398EAD}"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384928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6EE8A-1150-4F66-8305-FBD329398EAD}"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27047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4A9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A8B6A-255C-4125-B0ED-74D8E4AE3751}" type="datetime1">
              <a:rPr lang="en-GB" smtClean="0">
                <a:solidFill>
                  <a:prstClr val="black">
                    <a:tint val="75000"/>
                  </a:prstClr>
                </a:solidFill>
              </a:rPr>
              <a:pPr/>
              <a:t>11/03/2021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746A0F-1471-4374-8111-EDBF174691FB}"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905"/>
            <a:ext cx="9144000" cy="683097"/>
          </a:xfrm>
          <a:prstGeom prst="rect">
            <a:avLst/>
          </a:prstGeom>
        </p:spPr>
      </p:pic>
    </p:spTree>
    <p:extLst>
      <p:ext uri="{BB962C8B-B14F-4D97-AF65-F5344CB8AC3E}">
        <p14:creationId xmlns:p14="http://schemas.microsoft.com/office/powerpoint/2010/main" val="8203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46EE8A-1150-4F66-8305-FBD329398EAD}"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179083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2pPr>
              <a:defRPr>
                <a:solidFill>
                  <a:srgbClr val="7C7C7C"/>
                </a:solidFill>
              </a:defRPr>
            </a:lvl2pPr>
            <a:lvl3pPr>
              <a:defRPr>
                <a:solidFill>
                  <a:srgbClr val="7C7C7C"/>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C46EE8A-1150-4F66-8305-FBD329398EAD}"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242384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6EE8A-1150-4F66-8305-FBD329398EAD}"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152461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9B"/>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7C7C7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7C7C7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1C46EE8A-1150-4F66-8305-FBD329398EAD}"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286908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46EE8A-1150-4F66-8305-FBD329398EAD}" type="datetimeFigureOut">
              <a:rPr lang="en-GB" smtClean="0"/>
              <a:t>11/03/2021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155246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9B"/>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1C46EE8A-1150-4F66-8305-FBD329398EAD}" type="datetimeFigureOut">
              <a:rPr lang="en-GB" smtClean="0"/>
              <a:t>11/03/2021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298421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6EE8A-1150-4F66-8305-FBD329398EAD}" type="datetimeFigureOut">
              <a:rPr lang="en-GB" smtClean="0"/>
              <a:t>11/03/2021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010447-274F-4A74-8F43-53EA91DBE5C9}" type="slidenum">
              <a:rPr lang="en-GB" smtClean="0"/>
              <a:t>‹#›</a:t>
            </a:fld>
            <a:endParaRPr lang="en-GB"/>
          </a:p>
        </p:txBody>
      </p:sp>
    </p:spTree>
    <p:extLst>
      <p:ext uri="{BB962C8B-B14F-4D97-AF65-F5344CB8AC3E}">
        <p14:creationId xmlns:p14="http://schemas.microsoft.com/office/powerpoint/2010/main" val="277088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EE8A-1150-4F66-8305-FBD329398EAD}" type="datetimeFigureOut">
              <a:rPr lang="en-GB" smtClean="0"/>
              <a:t>11/03/2021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10447-274F-4A74-8F43-53EA91DBE5C9}"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174905"/>
            <a:ext cx="9144000" cy="683097"/>
          </a:xfrm>
          <a:prstGeom prst="rect">
            <a:avLst/>
          </a:prstGeom>
        </p:spPr>
      </p:pic>
    </p:spTree>
    <p:extLst>
      <p:ext uri="{BB962C8B-B14F-4D97-AF65-F5344CB8AC3E}">
        <p14:creationId xmlns:p14="http://schemas.microsoft.com/office/powerpoint/2010/main" val="93875464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005840"/>
          </a:xfrm>
        </p:spPr>
        <p:txBody>
          <a:bodyPr>
            <a:noAutofit/>
          </a:bodyPr>
          <a:lstStyle/>
          <a:p>
            <a:r>
              <a:rPr lang="en-GB" sz="4000" dirty="0"/>
              <a:t>Health Inequalities and the Black, Asian and Minority Ethnic (BAME)  Experience  </a:t>
            </a:r>
            <a:br>
              <a:rPr lang="en-GB" sz="4000" dirty="0"/>
            </a:br>
            <a:r>
              <a:rPr lang="en-GB" sz="1200" dirty="0"/>
              <a:t/>
            </a:r>
            <a:br>
              <a:rPr lang="en-GB" sz="1200" dirty="0"/>
            </a:br>
            <a:r>
              <a:rPr lang="en-GB" sz="2800" dirty="0"/>
              <a:t>Humber, Coast and Vale ICS</a:t>
            </a:r>
          </a:p>
        </p:txBody>
      </p:sp>
      <p:sp>
        <p:nvSpPr>
          <p:cNvPr id="3" name="Subtitle 2"/>
          <p:cNvSpPr>
            <a:spLocks noGrp="1"/>
          </p:cNvSpPr>
          <p:nvPr>
            <p:ph type="subTitle" idx="1"/>
          </p:nvPr>
        </p:nvSpPr>
        <p:spPr>
          <a:xfrm>
            <a:off x="683568" y="3861048"/>
            <a:ext cx="6858000" cy="864096"/>
          </a:xfrm>
        </p:spPr>
        <p:txBody>
          <a:bodyPr>
            <a:normAutofit fontScale="70000" lnSpcReduction="20000"/>
          </a:bodyPr>
          <a:lstStyle/>
          <a:p>
            <a:r>
              <a:rPr lang="en-GB" dirty="0"/>
              <a:t/>
            </a:r>
            <a:br>
              <a:rPr lang="en-GB" dirty="0"/>
            </a:br>
            <a:r>
              <a:rPr lang="en-GB" dirty="0"/>
              <a:t>‘Foluke </a:t>
            </a:r>
            <a:r>
              <a:rPr lang="en-GB" dirty="0" err="1"/>
              <a:t>Ajayi,</a:t>
            </a:r>
            <a:r>
              <a:rPr lang="en-GB" dirty="0"/>
              <a:t> Director of Strategic Transformation/Locality Director </a:t>
            </a:r>
          </a:p>
          <a:p>
            <a:r>
              <a:rPr lang="en-GB" dirty="0"/>
              <a:t>Humber, Coast and Vale Health and Care Partnership</a:t>
            </a:r>
          </a:p>
        </p:txBody>
      </p:sp>
    </p:spTree>
    <p:extLst>
      <p:ext uri="{BB962C8B-B14F-4D97-AF65-F5344CB8AC3E}">
        <p14:creationId xmlns:p14="http://schemas.microsoft.com/office/powerpoint/2010/main" val="356815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causes Health Inequalities?</a:t>
            </a:r>
          </a:p>
        </p:txBody>
      </p:sp>
      <p:sp>
        <p:nvSpPr>
          <p:cNvPr id="3" name="TextBox 2"/>
          <p:cNvSpPr txBox="1"/>
          <p:nvPr/>
        </p:nvSpPr>
        <p:spPr>
          <a:xfrm>
            <a:off x="827584" y="1772816"/>
            <a:ext cx="7200800" cy="3046988"/>
          </a:xfrm>
          <a:prstGeom prst="rect">
            <a:avLst/>
          </a:prstGeom>
          <a:noFill/>
        </p:spPr>
        <p:txBody>
          <a:bodyPr wrap="square" rtlCol="0">
            <a:spAutoFit/>
          </a:bodyPr>
          <a:lstStyle/>
          <a:p>
            <a:pPr algn="ctr"/>
            <a:r>
              <a:rPr lang="en-GB" sz="2400" i="1" dirty="0"/>
              <a:t>“What causes these inequalities is the subject of much debate but much can be linked to the deeper impact of wider societal inequalities beyond the operation of health and social care services. </a:t>
            </a:r>
          </a:p>
          <a:p>
            <a:pPr algn="ctr"/>
            <a:endParaRPr lang="en-GB" sz="2400" i="1" dirty="0"/>
          </a:p>
          <a:p>
            <a:pPr algn="ctr"/>
            <a:r>
              <a:rPr lang="en-GB" sz="2400" i="1" dirty="0"/>
              <a:t>“These include broader environmental, social and economic factors that exert a profound ability to shape health outcomes for communities”</a:t>
            </a:r>
          </a:p>
        </p:txBody>
      </p:sp>
    </p:spTree>
    <p:extLst>
      <p:ext uri="{BB962C8B-B14F-4D97-AF65-F5344CB8AC3E}">
        <p14:creationId xmlns:p14="http://schemas.microsoft.com/office/powerpoint/2010/main" val="144735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p:spPr>
        <p:txBody>
          <a:bodyPr/>
          <a:lstStyle/>
          <a:p>
            <a:r>
              <a:rPr lang="en-GB" dirty="0"/>
              <a:t>The Role of Prevention</a:t>
            </a:r>
          </a:p>
        </p:txBody>
      </p:sp>
      <p:sp>
        <p:nvSpPr>
          <p:cNvPr id="3" name="Content Placeholder 2"/>
          <p:cNvSpPr>
            <a:spLocks noGrp="1"/>
          </p:cNvSpPr>
          <p:nvPr>
            <p:ph idx="1"/>
          </p:nvPr>
        </p:nvSpPr>
        <p:spPr>
          <a:xfrm>
            <a:off x="457200" y="1124744"/>
            <a:ext cx="8229600" cy="5001419"/>
          </a:xfrm>
        </p:spPr>
        <p:txBody>
          <a:bodyPr>
            <a:normAutofit/>
          </a:bodyPr>
          <a:lstStyle/>
          <a:p>
            <a:r>
              <a:rPr lang="en-GB" sz="2200" dirty="0"/>
              <a:t>Many diseases and conditions are preventable</a:t>
            </a:r>
            <a:br>
              <a:rPr lang="en-GB" sz="2200" dirty="0"/>
            </a:br>
            <a:endParaRPr lang="en-GB" sz="2200" dirty="0"/>
          </a:p>
          <a:p>
            <a:r>
              <a:rPr lang="en-GB" sz="2200" dirty="0"/>
              <a:t>Poverty, poor housing, poor education, poor employment opportunities, exposure to crime, discrimination and prejudice, and environment all affect people’s ability to thrive and live well </a:t>
            </a:r>
            <a:br>
              <a:rPr lang="en-GB" sz="2200" dirty="0"/>
            </a:br>
            <a:endParaRPr lang="en-GB" sz="2200" dirty="0"/>
          </a:p>
          <a:p>
            <a:r>
              <a:rPr lang="en-GB" sz="2200" dirty="0"/>
              <a:t>Covid-19 has shone a light on the role health inequalities (but also preventative action) play in health outcomes for populations</a:t>
            </a:r>
            <a:br>
              <a:rPr lang="en-GB" sz="2200" dirty="0"/>
            </a:br>
            <a:endParaRPr lang="en-GB" sz="2200" dirty="0"/>
          </a:p>
          <a:p>
            <a:r>
              <a:rPr lang="en-GB" sz="2200" dirty="0"/>
              <a:t>Prevention goes beyond individual responsibility, which is where the role of the State/Government/System comes in  </a:t>
            </a:r>
          </a:p>
          <a:p>
            <a:endParaRPr lang="en-GB" sz="2200" dirty="0"/>
          </a:p>
        </p:txBody>
      </p:sp>
    </p:spTree>
    <p:extLst>
      <p:ext uri="{BB962C8B-B14F-4D97-AF65-F5344CB8AC3E}">
        <p14:creationId xmlns:p14="http://schemas.microsoft.com/office/powerpoint/2010/main" val="148227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lstStyle/>
          <a:p>
            <a:r>
              <a:rPr lang="en-GB" dirty="0"/>
              <a:t>Prevention and Population Health</a:t>
            </a:r>
          </a:p>
        </p:txBody>
      </p:sp>
      <p:sp>
        <p:nvSpPr>
          <p:cNvPr id="3" name="Content Placeholder 2"/>
          <p:cNvSpPr>
            <a:spLocks noGrp="1"/>
          </p:cNvSpPr>
          <p:nvPr>
            <p:ph idx="1"/>
          </p:nvPr>
        </p:nvSpPr>
        <p:spPr>
          <a:xfrm>
            <a:off x="457200" y="1268761"/>
            <a:ext cx="8229600" cy="792088"/>
          </a:xfrm>
        </p:spPr>
        <p:txBody>
          <a:bodyPr>
            <a:normAutofit/>
          </a:bodyPr>
          <a:lstStyle/>
          <a:p>
            <a:pPr marL="0" indent="0">
              <a:buNone/>
            </a:pPr>
            <a:r>
              <a:rPr lang="en-GB" sz="2400" i="1" dirty="0"/>
              <a:t>Public Health – the determinants of health:</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1988840"/>
            <a:ext cx="8994837" cy="2952328"/>
          </a:xfrm>
          <a:prstGeom prst="rect">
            <a:avLst/>
          </a:prstGeom>
        </p:spPr>
      </p:pic>
      <p:sp>
        <p:nvSpPr>
          <p:cNvPr id="5" name="Content Placeholder 2"/>
          <p:cNvSpPr txBox="1">
            <a:spLocks/>
          </p:cNvSpPr>
          <p:nvPr/>
        </p:nvSpPr>
        <p:spPr>
          <a:xfrm>
            <a:off x="641826" y="5223761"/>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GB" sz="2400" i="1" dirty="0"/>
              <a:t>…healthcare is not the main determinant of health.</a:t>
            </a:r>
          </a:p>
        </p:txBody>
      </p:sp>
    </p:spTree>
    <p:extLst>
      <p:ext uri="{BB962C8B-B14F-4D97-AF65-F5344CB8AC3E}">
        <p14:creationId xmlns:p14="http://schemas.microsoft.com/office/powerpoint/2010/main" val="198162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94122"/>
          </a:xfrm>
        </p:spPr>
        <p:txBody>
          <a:bodyPr/>
          <a:lstStyle/>
          <a:p>
            <a:r>
              <a:rPr lang="en-GB" dirty="0"/>
              <a:t>Prevention – never more necessary</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628800"/>
            <a:ext cx="6617040" cy="4176463"/>
          </a:xfrm>
          <a:prstGeom prst="rect">
            <a:avLst/>
          </a:prstGeom>
        </p:spPr>
      </p:pic>
      <p:sp>
        <p:nvSpPr>
          <p:cNvPr id="4" name="TextBox 3"/>
          <p:cNvSpPr txBox="1"/>
          <p:nvPr/>
        </p:nvSpPr>
        <p:spPr>
          <a:xfrm>
            <a:off x="136817" y="1275836"/>
            <a:ext cx="1800200" cy="3323987"/>
          </a:xfrm>
          <a:prstGeom prst="rect">
            <a:avLst/>
          </a:prstGeom>
          <a:noFill/>
        </p:spPr>
        <p:txBody>
          <a:bodyPr wrap="square" rtlCol="0">
            <a:spAutoFit/>
          </a:bodyPr>
          <a:lstStyle/>
          <a:p>
            <a:endParaRPr lang="en-GB" b="1" dirty="0"/>
          </a:p>
          <a:p>
            <a:endParaRPr lang="en-GB" b="1" dirty="0"/>
          </a:p>
          <a:p>
            <a:r>
              <a:rPr lang="en-GB" b="1" dirty="0"/>
              <a:t>Huge increase in incidence and prevalence of chronic disease</a:t>
            </a:r>
          </a:p>
          <a:p>
            <a:endParaRPr lang="en-GB" dirty="0"/>
          </a:p>
          <a:p>
            <a:r>
              <a:rPr lang="en-GB" sz="1400" dirty="0"/>
              <a:t>Number of people on a QOF disease register in 11 GP practices in York, comparing a decade ago with today, with % increase</a:t>
            </a:r>
          </a:p>
        </p:txBody>
      </p:sp>
    </p:spTree>
    <p:extLst>
      <p:ext uri="{BB962C8B-B14F-4D97-AF65-F5344CB8AC3E}">
        <p14:creationId xmlns:p14="http://schemas.microsoft.com/office/powerpoint/2010/main" val="340084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36104"/>
          </a:xfrm>
        </p:spPr>
        <p:txBody>
          <a:bodyPr/>
          <a:lstStyle/>
          <a:p>
            <a:r>
              <a:rPr lang="en-GB" dirty="0"/>
              <a:t>Health Inequality and Covid-19</a:t>
            </a:r>
          </a:p>
        </p:txBody>
      </p:sp>
      <p:pic>
        <p:nvPicPr>
          <p:cNvPr id="3"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25" y="836712"/>
            <a:ext cx="6971429" cy="43986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55976" y="5013176"/>
            <a:ext cx="4572000" cy="1631216"/>
          </a:xfrm>
          <a:prstGeom prst="rect">
            <a:avLst/>
          </a:prstGeom>
        </p:spPr>
        <p:txBody>
          <a:bodyPr>
            <a:spAutoFit/>
          </a:bodyPr>
          <a:lstStyle/>
          <a:p>
            <a:pPr algn="r"/>
            <a:endParaRPr lang="en-GB" b="1" dirty="0"/>
          </a:p>
          <a:p>
            <a:pPr algn="r"/>
            <a:r>
              <a:rPr lang="en-GB" b="1" dirty="0"/>
              <a:t>Huge social gradient in all-cause mortality, but even bigger in COVID-19 mortality</a:t>
            </a:r>
          </a:p>
          <a:p>
            <a:pPr algn="r"/>
            <a:endParaRPr lang="en-GB" dirty="0"/>
          </a:p>
          <a:p>
            <a:pPr algn="r"/>
            <a:r>
              <a:rPr lang="en-GB" sz="1400" dirty="0"/>
              <a:t>Death rate  from all causes and COVID-19 specific, by deprivation decile</a:t>
            </a:r>
          </a:p>
        </p:txBody>
      </p:sp>
    </p:spTree>
    <p:extLst>
      <p:ext uri="{BB962C8B-B14F-4D97-AF65-F5344CB8AC3E}">
        <p14:creationId xmlns:p14="http://schemas.microsoft.com/office/powerpoint/2010/main" val="112285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529" y="260648"/>
            <a:ext cx="8568952" cy="597764"/>
          </a:xfrm>
        </p:spPr>
        <p:txBody>
          <a:bodyPr>
            <a:noAutofit/>
          </a:bodyPr>
          <a:lstStyle/>
          <a:p>
            <a:r>
              <a:rPr lang="en-GB" dirty="0">
                <a:solidFill>
                  <a:srgbClr val="1163B4"/>
                </a:solidFill>
              </a:rPr>
              <a:t>Organisations in our Partnership</a:t>
            </a:r>
          </a:p>
        </p:txBody>
      </p:sp>
      <p:graphicFrame>
        <p:nvGraphicFramePr>
          <p:cNvPr id="5" name="Table 4"/>
          <p:cNvGraphicFramePr>
            <a:graphicFrameLocks noGrp="1"/>
          </p:cNvGraphicFramePr>
          <p:nvPr>
            <p:extLst>
              <p:ext uri="{D42A27DB-BD31-4B8C-83A1-F6EECF244321}">
                <p14:modId xmlns:p14="http://schemas.microsoft.com/office/powerpoint/2010/main" val="2765697232"/>
              </p:ext>
            </p:extLst>
          </p:nvPr>
        </p:nvGraphicFramePr>
        <p:xfrm>
          <a:off x="251520" y="1032883"/>
          <a:ext cx="4181653" cy="5486400"/>
        </p:xfrm>
        <a:graphic>
          <a:graphicData uri="http://schemas.openxmlformats.org/drawingml/2006/table">
            <a:tbl>
              <a:tblPr>
                <a:tableStyleId>{5C22544A-7EE6-4342-B048-85BDC9FD1C3A}</a:tableStyleId>
              </a:tblPr>
              <a:tblGrid>
                <a:gridCol w="1400768">
                  <a:extLst>
                    <a:ext uri="{9D8B030D-6E8A-4147-A177-3AD203B41FA5}">
                      <a16:colId xmlns:a16="http://schemas.microsoft.com/office/drawing/2014/main" xmlns="" val="20000"/>
                    </a:ext>
                  </a:extLst>
                </a:gridCol>
                <a:gridCol w="2780885">
                  <a:extLst>
                    <a:ext uri="{9D8B030D-6E8A-4147-A177-3AD203B41FA5}">
                      <a16:colId xmlns:a16="http://schemas.microsoft.com/office/drawing/2014/main" xmlns="" val="20001"/>
                    </a:ext>
                  </a:extLst>
                </a:gridCol>
              </a:tblGrid>
              <a:tr h="370840">
                <a:tc>
                  <a:txBody>
                    <a:bodyPr/>
                    <a:lstStyle/>
                    <a:p>
                      <a:r>
                        <a:rPr lang="en-GB" sz="1600" dirty="0"/>
                        <a:t>6 CCGS</a:t>
                      </a:r>
                    </a:p>
                  </a:txBody>
                  <a:tcPr marL="68580" marR="68580"/>
                </a:tc>
                <a:tc>
                  <a:txBody>
                    <a:bodyPr/>
                    <a:lstStyle/>
                    <a:p>
                      <a:pPr marL="269875" indent="-269875">
                        <a:buFont typeface="Arial" panose="020B0604020202020204" pitchFamily="34" charset="0"/>
                        <a:buChar char="•"/>
                      </a:pPr>
                      <a:r>
                        <a:rPr lang="en-GB" sz="1400" dirty="0"/>
                        <a:t>Hull </a:t>
                      </a:r>
                    </a:p>
                    <a:p>
                      <a:pPr marL="269875" indent="-269875">
                        <a:buFont typeface="Arial" panose="020B0604020202020204" pitchFamily="34" charset="0"/>
                        <a:buChar char="•"/>
                      </a:pPr>
                      <a:r>
                        <a:rPr lang="en-GB" sz="1400" dirty="0"/>
                        <a:t>East Riding of Yorkshire</a:t>
                      </a:r>
                    </a:p>
                    <a:p>
                      <a:pPr marL="269875" indent="-269875">
                        <a:buFont typeface="Arial" panose="020B0604020202020204" pitchFamily="34" charset="0"/>
                        <a:buChar char="•"/>
                      </a:pPr>
                      <a:r>
                        <a:rPr lang="en-GB" sz="1400" dirty="0"/>
                        <a:t>North Lincolnshire</a:t>
                      </a:r>
                    </a:p>
                    <a:p>
                      <a:pPr marL="269875" indent="-269875">
                        <a:buFont typeface="Arial" panose="020B0604020202020204" pitchFamily="34" charset="0"/>
                        <a:buChar char="•"/>
                      </a:pPr>
                      <a:r>
                        <a:rPr lang="en-GB" sz="1400" dirty="0"/>
                        <a:t>North East Lincolnshire</a:t>
                      </a:r>
                    </a:p>
                    <a:p>
                      <a:pPr marL="269875" indent="-269875">
                        <a:buFont typeface="Arial" panose="020B0604020202020204" pitchFamily="34" charset="0"/>
                        <a:buChar char="•"/>
                      </a:pPr>
                      <a:r>
                        <a:rPr lang="en-GB" sz="1400" dirty="0"/>
                        <a:t>Vale of York </a:t>
                      </a:r>
                    </a:p>
                    <a:p>
                      <a:pPr marL="269875" indent="-269875">
                        <a:buFont typeface="Arial" panose="020B0604020202020204" pitchFamily="34" charset="0"/>
                        <a:buChar char="•"/>
                      </a:pPr>
                      <a:r>
                        <a:rPr lang="en-GB" sz="1400" dirty="0"/>
                        <a:t>North Yorkshire</a:t>
                      </a:r>
                    </a:p>
                  </a:txBody>
                  <a:tcPr marL="68580" marR="68580"/>
                </a:tc>
                <a:extLst>
                  <a:ext uri="{0D108BD9-81ED-4DB2-BD59-A6C34878D82A}">
                    <a16:rowId xmlns:a16="http://schemas.microsoft.com/office/drawing/2014/main" xmlns="" val="10001"/>
                  </a:ext>
                </a:extLst>
              </a:tr>
              <a:tr h="370840">
                <a:tc>
                  <a:txBody>
                    <a:bodyPr/>
                    <a:lstStyle/>
                    <a:p>
                      <a:r>
                        <a:rPr lang="en-GB" sz="1600" dirty="0"/>
                        <a:t>4 Acute Trusts</a:t>
                      </a:r>
                    </a:p>
                  </a:txBody>
                  <a:tcPr marL="68580" marR="68580"/>
                </a:tc>
                <a:tc>
                  <a:txBody>
                    <a:bodyPr/>
                    <a:lstStyle/>
                    <a:p>
                      <a:pPr marL="269875" indent="-269875">
                        <a:buFont typeface="Arial" panose="020B0604020202020204" pitchFamily="34" charset="0"/>
                        <a:buChar char="•"/>
                      </a:pPr>
                      <a:r>
                        <a:rPr lang="en-GB" sz="1400" dirty="0"/>
                        <a:t>Northern</a:t>
                      </a:r>
                      <a:r>
                        <a:rPr lang="en-GB" sz="1400" baseline="0" dirty="0"/>
                        <a:t> Lincolnshire &amp; Goole NHS Foundation Trust</a:t>
                      </a:r>
                    </a:p>
                    <a:p>
                      <a:pPr marL="269875" indent="-269875">
                        <a:buFont typeface="Arial" panose="020B0604020202020204" pitchFamily="34" charset="0"/>
                        <a:buChar char="•"/>
                      </a:pPr>
                      <a:r>
                        <a:rPr lang="en-GB" sz="1400" baseline="0" dirty="0"/>
                        <a:t>York Teaching Hospitals NHS Foundation Trust</a:t>
                      </a:r>
                    </a:p>
                    <a:p>
                      <a:pPr marL="269875" indent="-269875">
                        <a:buFont typeface="Arial" panose="020B0604020202020204" pitchFamily="34" charset="0"/>
                        <a:buChar char="•"/>
                      </a:pPr>
                      <a:r>
                        <a:rPr lang="en-GB" sz="1400" baseline="0" dirty="0"/>
                        <a:t>Hull and East Yorkshire Hospitals NHS Trust</a:t>
                      </a:r>
                    </a:p>
                    <a:p>
                      <a:pPr marL="269875" indent="-269875">
                        <a:buFont typeface="Arial" panose="020B0604020202020204" pitchFamily="34" charset="0"/>
                        <a:buChar char="•"/>
                      </a:pPr>
                      <a:r>
                        <a:rPr lang="en-GB" sz="1400" baseline="0" dirty="0"/>
                        <a:t>Harrogate Foundation Trust</a:t>
                      </a:r>
                    </a:p>
                  </a:txBody>
                  <a:tcPr marL="68580" marR="68580"/>
                </a:tc>
                <a:extLst>
                  <a:ext uri="{0D108BD9-81ED-4DB2-BD59-A6C34878D82A}">
                    <a16:rowId xmlns:a16="http://schemas.microsoft.com/office/drawing/2014/main" xmlns="" val="10002"/>
                  </a:ext>
                </a:extLst>
              </a:tr>
              <a:tr h="370840">
                <a:tc>
                  <a:txBody>
                    <a:bodyPr/>
                    <a:lstStyle/>
                    <a:p>
                      <a:r>
                        <a:rPr lang="en-GB" sz="1600" dirty="0"/>
                        <a:t>3 Mental Health</a:t>
                      </a:r>
                      <a:r>
                        <a:rPr lang="en-GB" sz="1600" baseline="0" dirty="0"/>
                        <a:t> Trusts</a:t>
                      </a:r>
                      <a:endParaRPr lang="en-GB" sz="1600" dirty="0"/>
                    </a:p>
                  </a:txBody>
                  <a:tcPr marL="68580" marR="68580"/>
                </a:tc>
                <a:tc>
                  <a:txBody>
                    <a:bodyPr/>
                    <a:lstStyle/>
                    <a:p>
                      <a:pPr marL="269875"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t>Humber NHS Foundation Trust</a:t>
                      </a:r>
                    </a:p>
                    <a:p>
                      <a:pPr marL="269875"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t>Tees, </a:t>
                      </a:r>
                      <a:r>
                        <a:rPr lang="en-GB" sz="1400" baseline="0" dirty="0" err="1"/>
                        <a:t>Esk</a:t>
                      </a:r>
                      <a:r>
                        <a:rPr lang="en-GB" sz="1400" baseline="0" dirty="0"/>
                        <a:t> and Wear Valley NHS Foundation Trust</a:t>
                      </a:r>
                      <a:endParaRPr lang="en-GB" sz="1400" dirty="0"/>
                    </a:p>
                    <a:p>
                      <a:pPr marL="269875" indent="-269875">
                        <a:buFont typeface="Arial" panose="020B0604020202020204" pitchFamily="34" charset="0"/>
                        <a:buChar char="•"/>
                      </a:pPr>
                      <a:r>
                        <a:rPr lang="en-GB" sz="1400" baseline="0" dirty="0"/>
                        <a:t>Rotherham, Doncaster &amp; South Humber NHS Foundation Trust</a:t>
                      </a:r>
                    </a:p>
                  </a:txBody>
                  <a:tcPr marL="68580" marR="68580"/>
                </a:tc>
                <a:extLst>
                  <a:ext uri="{0D108BD9-81ED-4DB2-BD59-A6C34878D82A}">
                    <a16:rowId xmlns:a16="http://schemas.microsoft.com/office/drawing/2014/main" xmlns="" val="10004"/>
                  </a:ext>
                </a:extLst>
              </a:tr>
              <a:tr h="370840">
                <a:tc>
                  <a:txBody>
                    <a:bodyPr/>
                    <a:lstStyle/>
                    <a:p>
                      <a:r>
                        <a:rPr lang="en-GB" sz="1600" dirty="0"/>
                        <a:t>6 Local Authorities</a:t>
                      </a:r>
                    </a:p>
                  </a:txBody>
                  <a:tcPr marL="68580" marR="68580"/>
                </a:tc>
                <a:tc>
                  <a:txBody>
                    <a:bodyPr/>
                    <a:lstStyle/>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East Riding of Yorkshire Council</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Hull City Council</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North Lincolnshire</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North East Lincolnshire Council</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City of York Council</a:t>
                      </a: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effectLst/>
                          <a:uLnTx/>
                          <a:uFillTx/>
                        </a:rPr>
                        <a:t>North Yorkshire County Council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0511593"/>
              </p:ext>
            </p:extLst>
          </p:nvPr>
        </p:nvGraphicFramePr>
        <p:xfrm>
          <a:off x="4595275" y="1052736"/>
          <a:ext cx="4261805" cy="1889760"/>
        </p:xfrm>
        <a:graphic>
          <a:graphicData uri="http://schemas.openxmlformats.org/drawingml/2006/table">
            <a:tbl>
              <a:tblPr>
                <a:tableStyleId>{5C22544A-7EE6-4342-B048-85BDC9FD1C3A}</a:tableStyleId>
              </a:tblPr>
              <a:tblGrid>
                <a:gridCol w="1639581">
                  <a:extLst>
                    <a:ext uri="{9D8B030D-6E8A-4147-A177-3AD203B41FA5}">
                      <a16:colId xmlns:a16="http://schemas.microsoft.com/office/drawing/2014/main" xmlns="" val="20000"/>
                    </a:ext>
                  </a:extLst>
                </a:gridCol>
                <a:gridCol w="2622224">
                  <a:extLst>
                    <a:ext uri="{9D8B030D-6E8A-4147-A177-3AD203B41FA5}">
                      <a16:colId xmlns:a16="http://schemas.microsoft.com/office/drawing/2014/main" xmlns="" val="20001"/>
                    </a:ext>
                  </a:extLst>
                </a:gridCol>
              </a:tblGrid>
              <a:tr h="370840">
                <a:tc>
                  <a:txBody>
                    <a:bodyPr/>
                    <a:lstStyle/>
                    <a:p>
                      <a:r>
                        <a:rPr lang="en-GB" sz="1600" dirty="0"/>
                        <a:t>2 Ambulance Trusts</a:t>
                      </a:r>
                    </a:p>
                  </a:txBody>
                  <a:tcPr marL="68580" marR="68580"/>
                </a:tc>
                <a:tc>
                  <a:txBody>
                    <a:bodyPr/>
                    <a:lstStyle/>
                    <a:p>
                      <a:pPr marL="182563" indent="-182563">
                        <a:buFont typeface="Arial" panose="020B0604020202020204" pitchFamily="34" charset="0"/>
                        <a:buChar char="•"/>
                      </a:pPr>
                      <a:r>
                        <a:rPr lang="en-GB" sz="1400" dirty="0"/>
                        <a:t>East Midlands</a:t>
                      </a:r>
                      <a:r>
                        <a:rPr lang="en-GB" sz="1400" baseline="0" dirty="0"/>
                        <a:t> Ambulance Service NHS Trust </a:t>
                      </a:r>
                    </a:p>
                    <a:p>
                      <a:pPr marL="182563" indent="-182563">
                        <a:buFont typeface="Arial" panose="020B0604020202020204" pitchFamily="34" charset="0"/>
                        <a:buChar char="•"/>
                      </a:pPr>
                      <a:r>
                        <a:rPr lang="en-GB" sz="1400" baseline="0" dirty="0"/>
                        <a:t>Yorkshire Ambulance Service NHS Trust</a:t>
                      </a:r>
                    </a:p>
                  </a:txBody>
                  <a:tcPr marL="68580" marR="68580"/>
                </a:tc>
                <a:extLst>
                  <a:ext uri="{0D108BD9-81ED-4DB2-BD59-A6C34878D82A}">
                    <a16:rowId xmlns:a16="http://schemas.microsoft.com/office/drawing/2014/main" xmlns="" val="10001"/>
                  </a:ext>
                </a:extLst>
              </a:tr>
              <a:tr h="370840">
                <a:tc>
                  <a:txBody>
                    <a:bodyPr/>
                    <a:lstStyle/>
                    <a:p>
                      <a:r>
                        <a:rPr lang="en-GB" sz="1600" dirty="0"/>
                        <a:t>Community Service Providers</a:t>
                      </a:r>
                    </a:p>
                  </a:txBody>
                  <a:tcPr marL="68580" marR="68580"/>
                </a:tc>
                <a:tc>
                  <a:txBody>
                    <a:bodyPr/>
                    <a:lstStyle/>
                    <a:p>
                      <a:pPr marL="182563" indent="-182563">
                        <a:buFont typeface="Arial" panose="020B0604020202020204" pitchFamily="34" charset="0"/>
                        <a:buChar char="•"/>
                      </a:pPr>
                      <a:r>
                        <a:rPr lang="en-GB" sz="1400" dirty="0"/>
                        <a:t>City Healthcare Partnership</a:t>
                      </a:r>
                    </a:p>
                    <a:p>
                      <a:pPr marL="182563" indent="-182563">
                        <a:buFont typeface="Arial" panose="020B0604020202020204" pitchFamily="34" charset="0"/>
                        <a:buChar char="•"/>
                      </a:pPr>
                      <a:r>
                        <a:rPr lang="en-GB" sz="1400" dirty="0"/>
                        <a:t>Navigo</a:t>
                      </a:r>
                    </a:p>
                    <a:p>
                      <a:pPr marL="182563" indent="-182563">
                        <a:buFont typeface="Arial" panose="020B0604020202020204" pitchFamily="34" charset="0"/>
                        <a:buChar char="•"/>
                      </a:pPr>
                      <a:r>
                        <a:rPr lang="en-GB" sz="1400" dirty="0"/>
                        <a:t>Care Plus</a:t>
                      </a:r>
                      <a:r>
                        <a:rPr lang="en-GB" sz="1400" baseline="0" dirty="0"/>
                        <a:t> Group</a:t>
                      </a:r>
                    </a:p>
                    <a:p>
                      <a:pPr marL="182563" indent="-182563">
                        <a:buFont typeface="Arial" panose="020B0604020202020204" pitchFamily="34" charset="0"/>
                        <a:buChar char="•"/>
                      </a:pPr>
                      <a:r>
                        <a:rPr lang="en-GB" sz="1400" baseline="0" dirty="0"/>
                        <a:t>Focus</a:t>
                      </a:r>
                    </a:p>
                  </a:txBody>
                  <a:tcPr marL="68580" marR="68580"/>
                </a:tc>
                <a:extLst>
                  <a:ext uri="{0D108BD9-81ED-4DB2-BD59-A6C34878D82A}">
                    <a16:rowId xmlns:a16="http://schemas.microsoft.com/office/drawing/2014/main" xmlns="" val="10002"/>
                  </a:ext>
                </a:extLst>
              </a:tr>
            </a:tbl>
          </a:graphicData>
        </a:graphic>
      </p:graphicFrame>
      <p:pic>
        <p:nvPicPr>
          <p:cNvPr id="8" name="Picture 7"/>
          <p:cNvPicPr>
            <a:picLocks noChangeAspect="1"/>
          </p:cNvPicPr>
          <p:nvPr/>
        </p:nvPicPr>
        <p:blipFill rotWithShape="1">
          <a:blip r:embed="rId3"/>
          <a:srcRect b="3446"/>
          <a:stretch/>
        </p:blipFill>
        <p:spPr>
          <a:xfrm>
            <a:off x="4909049" y="3284984"/>
            <a:ext cx="3695399" cy="3230625"/>
          </a:xfrm>
          <a:prstGeom prst="rect">
            <a:avLst/>
          </a:prstGeom>
        </p:spPr>
      </p:pic>
    </p:spTree>
    <p:extLst>
      <p:ext uri="{BB962C8B-B14F-4D97-AF65-F5344CB8AC3E}">
        <p14:creationId xmlns:p14="http://schemas.microsoft.com/office/powerpoint/2010/main" val="230334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634082"/>
          </a:xfrm>
        </p:spPr>
        <p:txBody>
          <a:bodyPr>
            <a:normAutofit fontScale="90000"/>
          </a:bodyPr>
          <a:lstStyle/>
          <a:p>
            <a:r>
              <a:rPr lang="en-GB" dirty="0"/>
              <a:t>Our Shared Purpose</a:t>
            </a:r>
          </a:p>
        </p:txBody>
      </p:sp>
      <p:graphicFrame>
        <p:nvGraphicFramePr>
          <p:cNvPr id="4" name="Table 3"/>
          <p:cNvGraphicFramePr>
            <a:graphicFrameLocks noGrp="1"/>
          </p:cNvGraphicFramePr>
          <p:nvPr>
            <p:extLst>
              <p:ext uri="{D42A27DB-BD31-4B8C-83A1-F6EECF244321}">
                <p14:modId xmlns:p14="http://schemas.microsoft.com/office/powerpoint/2010/main" val="1120988692"/>
              </p:ext>
            </p:extLst>
          </p:nvPr>
        </p:nvGraphicFramePr>
        <p:xfrm>
          <a:off x="179512" y="1124744"/>
          <a:ext cx="8856984" cy="5172037"/>
        </p:xfrm>
        <a:graphic>
          <a:graphicData uri="http://schemas.openxmlformats.org/drawingml/2006/table">
            <a:tbl>
              <a:tblPr firstRow="1" bandRow="1">
                <a:tableStyleId>{5C22544A-7EE6-4342-B048-85BDC9FD1C3A}</a:tableStyleId>
              </a:tblPr>
              <a:tblGrid>
                <a:gridCol w="1985186">
                  <a:extLst>
                    <a:ext uri="{9D8B030D-6E8A-4147-A177-3AD203B41FA5}">
                      <a16:colId xmlns:a16="http://schemas.microsoft.com/office/drawing/2014/main" xmlns="" val="20000"/>
                    </a:ext>
                  </a:extLst>
                </a:gridCol>
                <a:gridCol w="6871798">
                  <a:extLst>
                    <a:ext uri="{9D8B030D-6E8A-4147-A177-3AD203B41FA5}">
                      <a16:colId xmlns:a16="http://schemas.microsoft.com/office/drawing/2014/main" xmlns="" val="20001"/>
                    </a:ext>
                  </a:extLst>
                </a:gridCol>
              </a:tblGrid>
              <a:tr h="432048">
                <a:tc gridSpan="2">
                  <a:txBody>
                    <a:bodyPr/>
                    <a:lstStyle/>
                    <a:p>
                      <a:pPr algn="ctr"/>
                      <a:r>
                        <a:rPr lang="en-GB" sz="1800" dirty="0"/>
                        <a:t>Together we will:</a:t>
                      </a:r>
                    </a:p>
                  </a:txBody>
                  <a:tcPr/>
                </a:tc>
                <a:tc hMerge="1">
                  <a:txBody>
                    <a:bodyPr/>
                    <a:lstStyle/>
                    <a:p>
                      <a:endParaRPr lang="en-GB" sz="1400" dirty="0"/>
                    </a:p>
                  </a:txBody>
                  <a:tcPr/>
                </a:tc>
                <a:extLst>
                  <a:ext uri="{0D108BD9-81ED-4DB2-BD59-A6C34878D82A}">
                    <a16:rowId xmlns:a16="http://schemas.microsoft.com/office/drawing/2014/main" xmlns="" val="10000"/>
                  </a:ext>
                </a:extLst>
              </a:tr>
              <a:tr h="751341">
                <a:tc>
                  <a:txBody>
                    <a:bodyPr/>
                    <a:lstStyle/>
                    <a:p>
                      <a:r>
                        <a:rPr lang="en-GB" sz="1400" b="1" dirty="0"/>
                        <a:t>Population health</a:t>
                      </a:r>
                      <a:endParaRPr lang="en-GB" sz="1400" dirty="0"/>
                    </a:p>
                  </a:txBody>
                  <a:tcPr/>
                </a:tc>
                <a:tc>
                  <a:txBody>
                    <a:bodyPr/>
                    <a:lstStyle/>
                    <a:p>
                      <a:pPr fontAlgn="base"/>
                      <a:r>
                        <a:rPr lang="en-GB" sz="1400" dirty="0"/>
                        <a:t>Design, facilitate and deliver a population health and care system that improves the lives of our people and strengthens our commitment to and investment in, public health by </a:t>
                      </a:r>
                      <a:r>
                        <a:rPr lang="en-GB" sz="1400" i="1" dirty="0"/>
                        <a:t>making evidence-based decisions using the best available data from across all sectors.</a:t>
                      </a:r>
                      <a:endParaRPr lang="en-GB" sz="1400" dirty="0"/>
                    </a:p>
                  </a:txBody>
                  <a:tcPr/>
                </a:tc>
                <a:extLst>
                  <a:ext uri="{0D108BD9-81ED-4DB2-BD59-A6C34878D82A}">
                    <a16:rowId xmlns:a16="http://schemas.microsoft.com/office/drawing/2014/main" xmlns="" val="10001"/>
                  </a:ext>
                </a:extLst>
              </a:tr>
              <a:tr h="576064">
                <a:tc>
                  <a:txBody>
                    <a:bodyPr/>
                    <a:lstStyle/>
                    <a:p>
                      <a:r>
                        <a:rPr lang="en-GB" sz="1400" b="1" dirty="0"/>
                        <a:t>Prevention</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Put the prevention of ill health and the health and wellbeing of our population at the front and centre of all our activities, with an emphasis on reducing inequalities.</a:t>
                      </a:r>
                    </a:p>
                  </a:txBody>
                  <a:tcPr/>
                </a:tc>
                <a:extLst>
                  <a:ext uri="{0D108BD9-81ED-4DB2-BD59-A6C34878D82A}">
                    <a16:rowId xmlns:a16="http://schemas.microsoft.com/office/drawing/2014/main" xmlns="" val="10002"/>
                  </a:ext>
                </a:extLst>
              </a:tr>
              <a:tr h="792088">
                <a:tc>
                  <a:txBody>
                    <a:bodyPr/>
                    <a:lstStyle/>
                    <a:p>
                      <a:r>
                        <a:rPr lang="en-GB" sz="1400" b="1" dirty="0"/>
                        <a:t>Partnership</a:t>
                      </a:r>
                      <a:endParaRPr lang="en-GB" sz="1400" dirty="0"/>
                    </a:p>
                  </a:txBody>
                  <a:tcPr/>
                </a:tc>
                <a:tc>
                  <a:txBody>
                    <a:bodyPr/>
                    <a:lstStyle/>
                    <a:p>
                      <a:pPr fontAlgn="base"/>
                      <a:r>
                        <a:rPr lang="en-GB" sz="1400" dirty="0"/>
                        <a:t>Ensure in a shared endeavour across agencies, with communities, and with the people who use our services to listen to and involve them in delivering and making decisions on the shared purpose, vision and priorities, in our efforts to make them a reality.</a:t>
                      </a:r>
                    </a:p>
                  </a:txBody>
                  <a:tcPr/>
                </a:tc>
                <a:extLst>
                  <a:ext uri="{0D108BD9-81ED-4DB2-BD59-A6C34878D82A}">
                    <a16:rowId xmlns:a16="http://schemas.microsoft.com/office/drawing/2014/main" xmlns="" val="10003"/>
                  </a:ext>
                </a:extLst>
              </a:tr>
              <a:tr h="399078">
                <a:tc>
                  <a:txBody>
                    <a:bodyPr/>
                    <a:lstStyle/>
                    <a:p>
                      <a:r>
                        <a:rPr lang="en-GB" sz="1400" b="1" dirty="0"/>
                        <a:t>Place</a:t>
                      </a:r>
                      <a:endParaRPr lang="en-GB" sz="1400" dirty="0"/>
                    </a:p>
                  </a:txBody>
                  <a:tcPr/>
                </a:tc>
                <a:tc>
                  <a:txBody>
                    <a:bodyPr/>
                    <a:lstStyle/>
                    <a:p>
                      <a:r>
                        <a:rPr lang="en-GB" sz="1400" dirty="0"/>
                        <a:t>Ensure subsidiarity and reinforce the primacy of place in all of our activities by working together at the right level for the decisions and actions required: generally local, sometimes across the Partnership and other times wider e.g. Yorkshire and the Humber.</a:t>
                      </a:r>
                    </a:p>
                  </a:txBody>
                  <a:tcPr/>
                </a:tc>
                <a:extLst>
                  <a:ext uri="{0D108BD9-81ED-4DB2-BD59-A6C34878D82A}">
                    <a16:rowId xmlns:a16="http://schemas.microsoft.com/office/drawing/2014/main" xmlns="" val="10004"/>
                  </a:ext>
                </a:extLst>
              </a:tr>
              <a:tr h="852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Politics and the public</a:t>
                      </a:r>
                      <a:endParaRPr lang="en-GB" sz="1400" dirty="0"/>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Work closely with our local politicians in ensuring maximum engagement and public ownership of our strategies, plans and actions.  In so doing, use our collective strength to punch our weight regionally and nationally. </a:t>
                      </a:r>
                    </a:p>
                  </a:txBody>
                  <a:tcPr/>
                </a:tc>
                <a:extLst>
                  <a:ext uri="{0D108BD9-81ED-4DB2-BD59-A6C34878D82A}">
                    <a16:rowId xmlns:a16="http://schemas.microsoft.com/office/drawing/2014/main" xmlns="" val="10005"/>
                  </a:ext>
                </a:extLst>
              </a:tr>
              <a:tr h="399078">
                <a:tc>
                  <a:txBody>
                    <a:bodyPr/>
                    <a:lstStyle/>
                    <a:p>
                      <a:r>
                        <a:rPr lang="en-GB" sz="1400" b="1" dirty="0"/>
                        <a:t>Pace</a:t>
                      </a:r>
                      <a:endParaRPr lang="en-GB" sz="1400" dirty="0"/>
                    </a:p>
                  </a:txBody>
                  <a:tcPr/>
                </a:tc>
                <a:tc>
                  <a:txBody>
                    <a:bodyPr/>
                    <a:lstStyle/>
                    <a:p>
                      <a:pPr fontAlgn="base"/>
                      <a:r>
                        <a:rPr lang="en-GB" sz="1400" dirty="0"/>
                        <a:t>Create a culture and an environment for swift and agile implementation of our plans  </a:t>
                      </a:r>
                    </a:p>
                    <a:p>
                      <a:pPr fontAlgn="base"/>
                      <a:r>
                        <a:rPr lang="en-GB" sz="1400" dirty="0"/>
                        <a:t> </a:t>
                      </a:r>
                    </a:p>
                  </a:txBody>
                  <a:tcPr/>
                </a:tc>
                <a:extLst>
                  <a:ext uri="{0D108BD9-81ED-4DB2-BD59-A6C34878D82A}">
                    <a16:rowId xmlns:a16="http://schemas.microsoft.com/office/drawing/2014/main" xmlns="" val="10006"/>
                  </a:ext>
                </a:extLst>
              </a:tr>
              <a:tr h="399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Pandemic</a:t>
                      </a:r>
                      <a:r>
                        <a:rPr lang="en-GB" sz="1400" dirty="0"/>
                        <a:t> </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Collectively use our resources at every level to combat COVID 19 and limit its impact and to be able, as a system, to manage both response and recovery.  </a:t>
                      </a:r>
                    </a:p>
                  </a:txBody>
                  <a:tcPr/>
                </a:tc>
                <a:extLst>
                  <a:ext uri="{0D108BD9-81ED-4DB2-BD59-A6C34878D82A}">
                    <a16:rowId xmlns:a16="http://schemas.microsoft.com/office/drawing/2014/main" xmlns="" val="10007"/>
                  </a:ext>
                </a:extLst>
              </a:tr>
            </a:tbl>
          </a:graphicData>
        </a:graphic>
      </p:graphicFrame>
      <p:sp>
        <p:nvSpPr>
          <p:cNvPr id="3" name="Rounded Rectangle 2"/>
          <p:cNvSpPr/>
          <p:nvPr/>
        </p:nvSpPr>
        <p:spPr>
          <a:xfrm>
            <a:off x="107504" y="2206499"/>
            <a:ext cx="8856984"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107504" y="5661248"/>
            <a:ext cx="8856984"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9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91264" cy="634082"/>
          </a:xfrm>
        </p:spPr>
        <p:txBody>
          <a:bodyPr>
            <a:normAutofit fontScale="90000"/>
          </a:bodyPr>
          <a:lstStyle/>
          <a:p>
            <a:r>
              <a:rPr lang="en-GB" dirty="0"/>
              <a:t>Our Shared Vision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52736"/>
            <a:ext cx="7848872" cy="5184576"/>
          </a:xfrm>
          <a:prstGeom prst="rect">
            <a:avLst/>
          </a:prstGeom>
          <a:noFill/>
        </p:spPr>
      </p:pic>
    </p:spTree>
    <p:extLst>
      <p:ext uri="{BB962C8B-B14F-4D97-AF65-F5344CB8AC3E}">
        <p14:creationId xmlns:p14="http://schemas.microsoft.com/office/powerpoint/2010/main" val="304991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235"/>
            <a:ext cx="8229600" cy="922114"/>
          </a:xfrm>
        </p:spPr>
        <p:txBody>
          <a:bodyPr/>
          <a:lstStyle/>
          <a:p>
            <a:r>
              <a:rPr lang="en-GB" dirty="0"/>
              <a:t>HCV action on Health Inequalities</a:t>
            </a:r>
          </a:p>
        </p:txBody>
      </p:sp>
      <p:sp>
        <p:nvSpPr>
          <p:cNvPr id="3" name="Content Placeholder 2"/>
          <p:cNvSpPr>
            <a:spLocks noGrp="1"/>
          </p:cNvSpPr>
          <p:nvPr>
            <p:ph idx="1"/>
          </p:nvPr>
        </p:nvSpPr>
        <p:spPr>
          <a:xfrm>
            <a:off x="467544" y="980728"/>
            <a:ext cx="8229600" cy="5328592"/>
          </a:xfrm>
        </p:spPr>
        <p:txBody>
          <a:bodyPr>
            <a:normAutofit/>
          </a:bodyPr>
          <a:lstStyle/>
          <a:p>
            <a:r>
              <a:rPr lang="en-GB" sz="2200" dirty="0"/>
              <a:t>ICS-wide Prevention and Population Health Management (PHM) Board, established summer 2020</a:t>
            </a:r>
            <a:br>
              <a:rPr lang="en-GB" sz="2200" dirty="0"/>
            </a:br>
            <a:endParaRPr lang="en-GB" sz="2200" dirty="0"/>
          </a:p>
          <a:p>
            <a:r>
              <a:rPr lang="en-GB" sz="2200" dirty="0"/>
              <a:t>Baseline assessment of Health Inequalities to be commissioned via this Board</a:t>
            </a:r>
            <a:br>
              <a:rPr lang="en-GB" sz="2200" dirty="0"/>
            </a:br>
            <a:endParaRPr lang="en-GB" sz="2200" dirty="0"/>
          </a:p>
          <a:p>
            <a:r>
              <a:rPr lang="en-GB" sz="2200" dirty="0"/>
              <a:t>7 Primary Care Networks are currently implementing a PHM pilot programme </a:t>
            </a:r>
            <a:br>
              <a:rPr lang="en-GB" sz="2200" dirty="0"/>
            </a:br>
            <a:endParaRPr lang="en-GB" sz="2200" dirty="0"/>
          </a:p>
          <a:p>
            <a:r>
              <a:rPr lang="en-GB" sz="2200" dirty="0"/>
              <a:t>Work at place and neighbourhood level through Health and Wellbeing Boards and public health teams </a:t>
            </a:r>
            <a:br>
              <a:rPr lang="en-GB" sz="2200" dirty="0"/>
            </a:br>
            <a:endParaRPr lang="en-GB" sz="2200" dirty="0"/>
          </a:p>
          <a:p>
            <a:r>
              <a:rPr lang="en-GB" sz="2200" dirty="0"/>
              <a:t>Commitment from Partnership Executive Board to support the new BAME Network of Networks, programmes and anti-racism work. </a:t>
            </a:r>
          </a:p>
          <a:p>
            <a:endParaRPr lang="en-GB" sz="2200" dirty="0"/>
          </a:p>
        </p:txBody>
      </p:sp>
    </p:spTree>
    <p:extLst>
      <p:ext uri="{BB962C8B-B14F-4D97-AF65-F5344CB8AC3E}">
        <p14:creationId xmlns:p14="http://schemas.microsoft.com/office/powerpoint/2010/main" val="350273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normAutofit fontScale="90000"/>
          </a:bodyPr>
          <a:lstStyle/>
          <a:p>
            <a:r>
              <a:rPr lang="en-GB" dirty="0"/>
              <a:t>Group Discussion /</a:t>
            </a:r>
            <a:br>
              <a:rPr lang="en-GB" dirty="0"/>
            </a:br>
            <a:r>
              <a:rPr lang="en-GB" dirty="0"/>
              <a:t>Q&amp;A</a:t>
            </a:r>
          </a:p>
        </p:txBody>
      </p:sp>
    </p:spTree>
    <p:extLst>
      <p:ext uri="{BB962C8B-B14F-4D97-AF65-F5344CB8AC3E}">
        <p14:creationId xmlns:p14="http://schemas.microsoft.com/office/powerpoint/2010/main" val="30997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lstStyle/>
          <a:p>
            <a:r>
              <a:rPr lang="en-GB" dirty="0"/>
              <a:t>Background</a:t>
            </a:r>
          </a:p>
        </p:txBody>
      </p:sp>
      <p:sp>
        <p:nvSpPr>
          <p:cNvPr id="3" name="Content Placeholder 2"/>
          <p:cNvSpPr>
            <a:spLocks noGrp="1"/>
          </p:cNvSpPr>
          <p:nvPr>
            <p:ph idx="1"/>
          </p:nvPr>
        </p:nvSpPr>
        <p:spPr>
          <a:xfrm>
            <a:off x="457200" y="1124744"/>
            <a:ext cx="8229600" cy="5001419"/>
          </a:xfrm>
        </p:spPr>
        <p:txBody>
          <a:bodyPr>
            <a:normAutofit/>
          </a:bodyPr>
          <a:lstStyle/>
          <a:p>
            <a:r>
              <a:rPr lang="en-GB" sz="2200" dirty="0"/>
              <a:t>Humber, Coast and Vale Health and Care Partnership (ICS) originally formed as a Sustainability and Transformation Partnership in 2016; confirmed as an ICS in April 2020</a:t>
            </a:r>
          </a:p>
          <a:p>
            <a:pPr marL="0" indent="0">
              <a:buNone/>
            </a:pPr>
            <a:endParaRPr lang="en-GB" sz="2200" dirty="0"/>
          </a:p>
          <a:p>
            <a:r>
              <a:rPr lang="en-GB" sz="2200" dirty="0"/>
              <a:t>National reforms are taking place bringing all health and care systems to ICS status by April 2022</a:t>
            </a:r>
          </a:p>
          <a:p>
            <a:pPr marL="0" indent="0">
              <a:buNone/>
            </a:pPr>
            <a:endParaRPr lang="en-GB" sz="2200" dirty="0"/>
          </a:p>
          <a:p>
            <a:r>
              <a:rPr lang="en-GB" sz="2200" dirty="0"/>
              <a:t>From April 2022, ICSs will become legislated bodies directly responsible for the health and wellbeing of their populations, and will be able to be held to account for this.</a:t>
            </a:r>
          </a:p>
        </p:txBody>
      </p:sp>
    </p:spTree>
    <p:extLst>
      <p:ext uri="{BB962C8B-B14F-4D97-AF65-F5344CB8AC3E}">
        <p14:creationId xmlns:p14="http://schemas.microsoft.com/office/powerpoint/2010/main" val="24519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60" y="188640"/>
            <a:ext cx="8169727" cy="941160"/>
          </a:xfrm>
        </p:spPr>
        <p:txBody>
          <a:bodyPr vert="horz" lIns="91440" tIns="45720" rIns="91440" bIns="45720" rtlCol="0" anchor="ctr">
            <a:normAutofit/>
          </a:bodyPr>
          <a:lstStyle/>
          <a:p>
            <a:r>
              <a:rPr lang="en-GB" dirty="0">
                <a:solidFill>
                  <a:srgbClr val="1163B4"/>
                </a:solidFill>
              </a:rPr>
              <a:t>Humber, Coast and Vale</a:t>
            </a:r>
          </a:p>
        </p:txBody>
      </p:sp>
      <p:grpSp>
        <p:nvGrpSpPr>
          <p:cNvPr id="4" name="Group 3"/>
          <p:cNvGrpSpPr/>
          <p:nvPr/>
        </p:nvGrpSpPr>
        <p:grpSpPr>
          <a:xfrm>
            <a:off x="-401293" y="1192396"/>
            <a:ext cx="9857518" cy="5473289"/>
            <a:chOff x="-401293" y="1192396"/>
            <a:chExt cx="9857518" cy="5473289"/>
          </a:xfrm>
        </p:grpSpPr>
        <p:sp>
          <p:nvSpPr>
            <p:cNvPr id="3" name="TextBox 2"/>
            <p:cNvSpPr txBox="1"/>
            <p:nvPr/>
          </p:nvSpPr>
          <p:spPr>
            <a:xfrm>
              <a:off x="6603298" y="1192396"/>
              <a:ext cx="2160240" cy="400110"/>
            </a:xfrm>
            <a:prstGeom prst="rect">
              <a:avLst/>
            </a:prstGeom>
            <a:noFill/>
          </p:spPr>
          <p:txBody>
            <a:bodyPr wrap="square" rtlCol="0">
              <a:spAutoFit/>
            </a:bodyPr>
            <a:lstStyle/>
            <a:p>
              <a:pPr algn="ctr"/>
              <a:r>
                <a:rPr lang="en-GB" sz="2000" b="1" dirty="0">
                  <a:solidFill>
                    <a:schemeClr val="accent1">
                      <a:lumMod val="50000"/>
                    </a:schemeClr>
                  </a:solidFill>
                </a:rPr>
                <a:t>1.7 million people</a:t>
              </a:r>
            </a:p>
          </p:txBody>
        </p:sp>
        <p:sp>
          <p:nvSpPr>
            <p:cNvPr id="7" name="TextBox 6"/>
            <p:cNvSpPr txBox="1"/>
            <p:nvPr/>
          </p:nvSpPr>
          <p:spPr>
            <a:xfrm>
              <a:off x="-185269" y="1268760"/>
              <a:ext cx="2381005" cy="830997"/>
            </a:xfrm>
            <a:prstGeom prst="rect">
              <a:avLst/>
            </a:prstGeom>
            <a:noFill/>
          </p:spPr>
          <p:txBody>
            <a:bodyPr wrap="square" rtlCol="0">
              <a:spAutoFit/>
            </a:bodyPr>
            <a:lstStyle/>
            <a:p>
              <a:pPr algn="ctr"/>
              <a:r>
                <a:rPr lang="en-GB" sz="1600" dirty="0">
                  <a:solidFill>
                    <a:schemeClr val="accent1">
                      <a:lumMod val="50000"/>
                    </a:schemeClr>
                  </a:solidFill>
                </a:rPr>
                <a:t>4 acute hospital trusts</a:t>
              </a:r>
            </a:p>
            <a:p>
              <a:pPr algn="ctr"/>
              <a:r>
                <a:rPr lang="en-GB" sz="1600" dirty="0">
                  <a:solidFill>
                    <a:schemeClr val="accent1">
                      <a:lumMod val="50000"/>
                    </a:schemeClr>
                  </a:solidFill>
                </a:rPr>
                <a:t>(operating across </a:t>
              </a:r>
            </a:p>
            <a:p>
              <a:pPr algn="ctr"/>
              <a:r>
                <a:rPr lang="en-GB" sz="1600" dirty="0">
                  <a:solidFill>
                    <a:schemeClr val="accent1">
                      <a:lumMod val="50000"/>
                    </a:schemeClr>
                  </a:solidFill>
                </a:rPr>
                <a:t>9 sites)</a:t>
              </a:r>
            </a:p>
          </p:txBody>
        </p:sp>
        <p:sp>
          <p:nvSpPr>
            <p:cNvPr id="8" name="TextBox 7"/>
            <p:cNvSpPr txBox="1"/>
            <p:nvPr/>
          </p:nvSpPr>
          <p:spPr>
            <a:xfrm>
              <a:off x="-401293" y="2420888"/>
              <a:ext cx="2381005" cy="584775"/>
            </a:xfrm>
            <a:prstGeom prst="rect">
              <a:avLst/>
            </a:prstGeom>
            <a:noFill/>
          </p:spPr>
          <p:txBody>
            <a:bodyPr wrap="square" rtlCol="0">
              <a:spAutoFit/>
            </a:bodyPr>
            <a:lstStyle/>
            <a:p>
              <a:pPr algn="ctr"/>
              <a:r>
                <a:rPr lang="en-GB" sz="1600" dirty="0">
                  <a:solidFill>
                    <a:schemeClr val="accent1">
                      <a:lumMod val="50000"/>
                    </a:schemeClr>
                  </a:solidFill>
                </a:rPr>
                <a:t>3 mental health </a:t>
              </a:r>
            </a:p>
            <a:p>
              <a:pPr algn="ctr"/>
              <a:r>
                <a:rPr lang="en-GB" sz="1600" dirty="0">
                  <a:solidFill>
                    <a:schemeClr val="accent1">
                      <a:lumMod val="50000"/>
                    </a:schemeClr>
                  </a:solidFill>
                </a:rPr>
                <a:t>trusts</a:t>
              </a:r>
            </a:p>
          </p:txBody>
        </p:sp>
        <p:sp>
          <p:nvSpPr>
            <p:cNvPr id="9" name="TextBox 8"/>
            <p:cNvSpPr txBox="1"/>
            <p:nvPr/>
          </p:nvSpPr>
          <p:spPr>
            <a:xfrm>
              <a:off x="1209765" y="5216461"/>
              <a:ext cx="2479966" cy="584775"/>
            </a:xfrm>
            <a:prstGeom prst="rect">
              <a:avLst/>
            </a:prstGeom>
            <a:noFill/>
          </p:spPr>
          <p:txBody>
            <a:bodyPr wrap="square" rtlCol="0">
              <a:spAutoFit/>
            </a:bodyPr>
            <a:lstStyle/>
            <a:p>
              <a:pPr algn="ctr"/>
              <a:r>
                <a:rPr lang="en-GB" sz="1600" dirty="0">
                  <a:solidFill>
                    <a:schemeClr val="accent1">
                      <a:lumMod val="50000"/>
                    </a:schemeClr>
                  </a:solidFill>
                </a:rPr>
                <a:t>6 clinical commissioning groups (CCGs)</a:t>
              </a:r>
            </a:p>
          </p:txBody>
        </p:sp>
        <p:sp>
          <p:nvSpPr>
            <p:cNvPr id="10" name="TextBox 9"/>
            <p:cNvSpPr txBox="1"/>
            <p:nvPr/>
          </p:nvSpPr>
          <p:spPr>
            <a:xfrm>
              <a:off x="2586703" y="5940569"/>
              <a:ext cx="2062351" cy="338554"/>
            </a:xfrm>
            <a:prstGeom prst="rect">
              <a:avLst/>
            </a:prstGeom>
            <a:noFill/>
          </p:spPr>
          <p:txBody>
            <a:bodyPr wrap="square" rtlCol="0">
              <a:spAutoFit/>
            </a:bodyPr>
            <a:lstStyle/>
            <a:p>
              <a:pPr algn="ctr"/>
              <a:r>
                <a:rPr lang="en-GB" sz="1600" dirty="0">
                  <a:solidFill>
                    <a:schemeClr val="accent1">
                      <a:lumMod val="50000"/>
                    </a:schemeClr>
                  </a:solidFill>
                </a:rPr>
                <a:t>6 local authorities</a:t>
              </a:r>
            </a:p>
          </p:txBody>
        </p:sp>
        <p:sp>
          <p:nvSpPr>
            <p:cNvPr id="11" name="TextBox 10"/>
            <p:cNvSpPr txBox="1"/>
            <p:nvPr/>
          </p:nvSpPr>
          <p:spPr>
            <a:xfrm>
              <a:off x="7407919" y="3492296"/>
              <a:ext cx="1872099" cy="584775"/>
            </a:xfrm>
            <a:prstGeom prst="rect">
              <a:avLst/>
            </a:prstGeom>
            <a:noFill/>
          </p:spPr>
          <p:txBody>
            <a:bodyPr wrap="square" rtlCol="0">
              <a:spAutoFit/>
            </a:bodyPr>
            <a:lstStyle/>
            <a:p>
              <a:pPr algn="ctr"/>
              <a:r>
                <a:rPr lang="en-GB" sz="1600" dirty="0">
                  <a:solidFill>
                    <a:schemeClr val="accent1">
                      <a:lumMod val="50000"/>
                    </a:schemeClr>
                  </a:solidFill>
                </a:rPr>
                <a:t>450 care </a:t>
              </a:r>
            </a:p>
            <a:p>
              <a:pPr algn="ctr"/>
              <a:r>
                <a:rPr lang="en-GB" sz="1600" dirty="0">
                  <a:solidFill>
                    <a:schemeClr val="accent1">
                      <a:lumMod val="50000"/>
                    </a:schemeClr>
                  </a:solidFill>
                </a:rPr>
                <a:t>homes</a:t>
              </a:r>
            </a:p>
          </p:txBody>
        </p:sp>
        <p:sp>
          <p:nvSpPr>
            <p:cNvPr id="12" name="TextBox 11"/>
            <p:cNvSpPr txBox="1"/>
            <p:nvPr/>
          </p:nvSpPr>
          <p:spPr>
            <a:xfrm>
              <a:off x="6917129" y="4200182"/>
              <a:ext cx="2539096" cy="584775"/>
            </a:xfrm>
            <a:prstGeom prst="rect">
              <a:avLst/>
            </a:prstGeom>
            <a:noFill/>
          </p:spPr>
          <p:txBody>
            <a:bodyPr wrap="square" rtlCol="0">
              <a:spAutoFit/>
            </a:bodyPr>
            <a:lstStyle/>
            <a:p>
              <a:pPr algn="ctr"/>
              <a:r>
                <a:rPr lang="en-GB" sz="1600" dirty="0">
                  <a:solidFill>
                    <a:schemeClr val="accent1">
                      <a:lumMod val="50000"/>
                    </a:schemeClr>
                  </a:solidFill>
                </a:rPr>
                <a:t>140 home care </a:t>
              </a:r>
            </a:p>
            <a:p>
              <a:pPr algn="ctr"/>
              <a:r>
                <a:rPr lang="en-GB" sz="1600" dirty="0">
                  <a:solidFill>
                    <a:schemeClr val="accent1">
                      <a:lumMod val="50000"/>
                    </a:schemeClr>
                  </a:solidFill>
                </a:rPr>
                <a:t>companies</a:t>
              </a:r>
            </a:p>
          </p:txBody>
        </p:sp>
        <p:sp>
          <p:nvSpPr>
            <p:cNvPr id="13" name="TextBox 12"/>
            <p:cNvSpPr txBox="1"/>
            <p:nvPr/>
          </p:nvSpPr>
          <p:spPr>
            <a:xfrm>
              <a:off x="107504" y="3204265"/>
              <a:ext cx="2194140" cy="584775"/>
            </a:xfrm>
            <a:prstGeom prst="rect">
              <a:avLst/>
            </a:prstGeom>
            <a:noFill/>
          </p:spPr>
          <p:txBody>
            <a:bodyPr wrap="square" rtlCol="0">
              <a:spAutoFit/>
            </a:bodyPr>
            <a:lstStyle/>
            <a:p>
              <a:pPr algn="ctr"/>
              <a:r>
                <a:rPr lang="en-GB" sz="1600" dirty="0">
                  <a:solidFill>
                    <a:schemeClr val="accent1">
                      <a:lumMod val="50000"/>
                    </a:schemeClr>
                  </a:solidFill>
                </a:rPr>
                <a:t>4 community / not for profit providers</a:t>
              </a:r>
            </a:p>
          </p:txBody>
        </p:sp>
        <p:sp>
          <p:nvSpPr>
            <p:cNvPr id="14" name="TextBox 13"/>
            <p:cNvSpPr txBox="1"/>
            <p:nvPr/>
          </p:nvSpPr>
          <p:spPr>
            <a:xfrm>
              <a:off x="-29323" y="4068361"/>
              <a:ext cx="2325931" cy="584775"/>
            </a:xfrm>
            <a:prstGeom prst="rect">
              <a:avLst/>
            </a:prstGeom>
            <a:noFill/>
          </p:spPr>
          <p:txBody>
            <a:bodyPr wrap="square" rtlCol="0">
              <a:spAutoFit/>
            </a:bodyPr>
            <a:lstStyle/>
            <a:p>
              <a:pPr algn="ctr"/>
              <a:r>
                <a:rPr lang="en-GB" sz="1600" dirty="0">
                  <a:solidFill>
                    <a:schemeClr val="accent1">
                      <a:lumMod val="50000"/>
                    </a:schemeClr>
                  </a:solidFill>
                </a:rPr>
                <a:t>34 Primary Care Networks</a:t>
              </a:r>
            </a:p>
          </p:txBody>
        </p:sp>
        <p:sp>
          <p:nvSpPr>
            <p:cNvPr id="15" name="TextBox 14"/>
            <p:cNvSpPr txBox="1"/>
            <p:nvPr/>
          </p:nvSpPr>
          <p:spPr>
            <a:xfrm>
              <a:off x="5940152" y="6080910"/>
              <a:ext cx="2836122" cy="584775"/>
            </a:xfrm>
            <a:prstGeom prst="rect">
              <a:avLst/>
            </a:prstGeom>
            <a:noFill/>
          </p:spPr>
          <p:txBody>
            <a:bodyPr wrap="square" rtlCol="0">
              <a:spAutoFit/>
            </a:bodyPr>
            <a:lstStyle/>
            <a:p>
              <a:pPr algn="ctr"/>
              <a:r>
                <a:rPr lang="en-GB" sz="1600" dirty="0">
                  <a:solidFill>
                    <a:schemeClr val="accent1">
                      <a:lumMod val="50000"/>
                    </a:schemeClr>
                  </a:solidFill>
                </a:rPr>
                <a:t>1000s of voluntary and community sector organisations</a:t>
              </a:r>
            </a:p>
          </p:txBody>
        </p:sp>
        <p:sp>
          <p:nvSpPr>
            <p:cNvPr id="16" name="TextBox 15"/>
            <p:cNvSpPr txBox="1"/>
            <p:nvPr/>
          </p:nvSpPr>
          <p:spPr>
            <a:xfrm>
              <a:off x="301142" y="4784957"/>
              <a:ext cx="2194140" cy="338554"/>
            </a:xfrm>
            <a:prstGeom prst="rect">
              <a:avLst/>
            </a:prstGeom>
            <a:noFill/>
          </p:spPr>
          <p:txBody>
            <a:bodyPr wrap="square" rtlCol="0">
              <a:spAutoFit/>
            </a:bodyPr>
            <a:lstStyle/>
            <a:p>
              <a:pPr algn="ctr"/>
              <a:r>
                <a:rPr lang="en-GB" sz="1600" dirty="0">
                  <a:solidFill>
                    <a:schemeClr val="accent1">
                      <a:lumMod val="50000"/>
                    </a:schemeClr>
                  </a:solidFill>
                </a:rPr>
                <a:t>2 ambulance trusts</a:t>
              </a:r>
            </a:p>
          </p:txBody>
        </p:sp>
        <p:sp>
          <p:nvSpPr>
            <p:cNvPr id="17" name="TextBox 16"/>
            <p:cNvSpPr txBox="1"/>
            <p:nvPr/>
          </p:nvSpPr>
          <p:spPr>
            <a:xfrm>
              <a:off x="6443779" y="1775693"/>
              <a:ext cx="2439149" cy="861774"/>
            </a:xfrm>
            <a:prstGeom prst="rect">
              <a:avLst/>
            </a:prstGeom>
            <a:noFill/>
          </p:spPr>
          <p:txBody>
            <a:bodyPr wrap="square" rtlCol="0">
              <a:spAutoFit/>
            </a:bodyPr>
            <a:lstStyle/>
            <a:p>
              <a:pPr algn="ctr"/>
              <a:r>
                <a:rPr lang="en-GB" b="1" dirty="0">
                  <a:solidFill>
                    <a:schemeClr val="accent1">
                      <a:lumMod val="50000"/>
                    </a:schemeClr>
                  </a:solidFill>
                </a:rPr>
                <a:t>Circa 50,000 staff </a:t>
              </a:r>
              <a:r>
                <a:rPr lang="en-GB" sz="1600" dirty="0">
                  <a:solidFill>
                    <a:schemeClr val="accent1">
                      <a:lumMod val="50000"/>
                    </a:schemeClr>
                  </a:solidFill>
                </a:rPr>
                <a:t>across health and adult social care</a:t>
              </a:r>
              <a:endParaRPr lang="en-GB" dirty="0">
                <a:solidFill>
                  <a:schemeClr val="accent1">
                    <a:lumMod val="50000"/>
                  </a:schemeClr>
                </a:solidFill>
              </a:endParaRPr>
            </a:p>
          </p:txBody>
        </p:sp>
        <p:sp>
          <p:nvSpPr>
            <p:cNvPr id="18" name="TextBox 17"/>
            <p:cNvSpPr txBox="1"/>
            <p:nvPr/>
          </p:nvSpPr>
          <p:spPr>
            <a:xfrm>
              <a:off x="6790398" y="2674612"/>
              <a:ext cx="2489620" cy="646331"/>
            </a:xfrm>
            <a:prstGeom prst="rect">
              <a:avLst/>
            </a:prstGeom>
            <a:noFill/>
          </p:spPr>
          <p:txBody>
            <a:bodyPr wrap="square" rtlCol="0">
              <a:spAutoFit/>
            </a:bodyPr>
            <a:lstStyle/>
            <a:p>
              <a:pPr algn="ctr"/>
              <a:r>
                <a:rPr lang="en-GB" b="1" dirty="0">
                  <a:solidFill>
                    <a:schemeClr val="accent1">
                      <a:lumMod val="50000"/>
                    </a:schemeClr>
                  </a:solidFill>
                </a:rPr>
                <a:t>Total budget of </a:t>
              </a:r>
            </a:p>
            <a:p>
              <a:pPr algn="ctr"/>
              <a:r>
                <a:rPr lang="en-GB" b="1" dirty="0">
                  <a:solidFill>
                    <a:schemeClr val="accent1">
                      <a:lumMod val="50000"/>
                    </a:schemeClr>
                  </a:solidFill>
                </a:rPr>
                <a:t>approx. £3.5bn</a:t>
              </a:r>
            </a:p>
          </p:txBody>
        </p:sp>
        <p:sp>
          <p:nvSpPr>
            <p:cNvPr id="19" name="TextBox 18"/>
            <p:cNvSpPr txBox="1"/>
            <p:nvPr/>
          </p:nvSpPr>
          <p:spPr>
            <a:xfrm>
              <a:off x="7271901" y="5034662"/>
              <a:ext cx="1872099" cy="338554"/>
            </a:xfrm>
            <a:prstGeom prst="rect">
              <a:avLst/>
            </a:prstGeom>
            <a:noFill/>
          </p:spPr>
          <p:txBody>
            <a:bodyPr wrap="square" rtlCol="0">
              <a:spAutoFit/>
            </a:bodyPr>
            <a:lstStyle/>
            <a:p>
              <a:pPr algn="ctr"/>
              <a:r>
                <a:rPr lang="en-GB" sz="1600" dirty="0">
                  <a:solidFill>
                    <a:schemeClr val="accent1">
                      <a:lumMod val="50000"/>
                    </a:schemeClr>
                  </a:solidFill>
                </a:rPr>
                <a:t>7 hospices</a:t>
              </a:r>
            </a:p>
          </p:txBody>
        </p:sp>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810" y="1192395"/>
            <a:ext cx="6735154" cy="491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7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GB" dirty="0"/>
              <a:t>HCV Demographics</a:t>
            </a:r>
          </a:p>
        </p:txBody>
      </p:sp>
      <p:sp>
        <p:nvSpPr>
          <p:cNvPr id="3" name="Content Placeholder 2"/>
          <p:cNvSpPr>
            <a:spLocks noGrp="1"/>
          </p:cNvSpPr>
          <p:nvPr>
            <p:ph idx="1"/>
          </p:nvPr>
        </p:nvSpPr>
        <p:spPr>
          <a:xfrm>
            <a:off x="457200" y="1052736"/>
            <a:ext cx="8229600" cy="4824536"/>
          </a:xfrm>
        </p:spPr>
        <p:txBody>
          <a:bodyPr>
            <a:normAutofit/>
          </a:bodyPr>
          <a:lstStyle/>
          <a:p>
            <a:r>
              <a:rPr lang="en-GB" sz="2200" dirty="0"/>
              <a:t>HCV population: 1.7 million citizens</a:t>
            </a:r>
          </a:p>
          <a:p>
            <a:pPr marL="0" indent="0">
              <a:buNone/>
            </a:pPr>
            <a:r>
              <a:rPr lang="en-GB" sz="2200" dirty="0"/>
              <a:t> </a:t>
            </a:r>
          </a:p>
          <a:p>
            <a:r>
              <a:rPr lang="en-GB" sz="2200" dirty="0"/>
              <a:t>BAME population sits just under 60,000 = </a:t>
            </a:r>
            <a:r>
              <a:rPr lang="en-GB" sz="2200" b="1" dirty="0"/>
              <a:t>3.6%</a:t>
            </a:r>
          </a:p>
          <a:p>
            <a:pPr marL="0" indent="0">
              <a:buNone/>
            </a:pPr>
            <a:endParaRPr lang="en-GB" sz="2200" b="1" dirty="0"/>
          </a:p>
          <a:p>
            <a:r>
              <a:rPr lang="en-GB" sz="2200" dirty="0"/>
              <a:t>The higher proportion (circa 20%) of BAME workforce in HCV requires greater reflection and representation at Board levels across the ICS (which are currently majority white)</a:t>
            </a:r>
          </a:p>
          <a:p>
            <a:pPr marL="0" indent="0">
              <a:buNone/>
            </a:pPr>
            <a:endParaRPr lang="en-GB" sz="2200" dirty="0"/>
          </a:p>
          <a:p>
            <a:r>
              <a:rPr lang="en-GB" sz="2200" dirty="0"/>
              <a:t>Steve Russell, Executive Lead for HCV’s BAME Programme, is leading a newly-formed ‘BAME Staff Network of Networks’ based on the successful West Yorkshire &amp; Harrogate model. </a:t>
            </a:r>
          </a:p>
          <a:p>
            <a:endParaRPr lang="en-GB" sz="2200" dirty="0"/>
          </a:p>
          <a:p>
            <a:pPr marL="0" indent="0">
              <a:buNone/>
            </a:pPr>
            <a:endParaRPr lang="en-GB" sz="2200" dirty="0"/>
          </a:p>
        </p:txBody>
      </p:sp>
    </p:spTree>
    <p:extLst>
      <p:ext uri="{BB962C8B-B14F-4D97-AF65-F5344CB8AC3E}">
        <p14:creationId xmlns:p14="http://schemas.microsoft.com/office/powerpoint/2010/main" val="373946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rmAutofit/>
          </a:bodyPr>
          <a:lstStyle/>
          <a:p>
            <a:r>
              <a:rPr lang="en-GB" dirty="0"/>
              <a:t>Overview: Health Inequalities</a:t>
            </a:r>
          </a:p>
        </p:txBody>
      </p:sp>
      <p:sp>
        <p:nvSpPr>
          <p:cNvPr id="3" name="Content Placeholder 2"/>
          <p:cNvSpPr>
            <a:spLocks noGrp="1"/>
          </p:cNvSpPr>
          <p:nvPr>
            <p:ph idx="1"/>
          </p:nvPr>
        </p:nvSpPr>
        <p:spPr>
          <a:xfrm>
            <a:off x="467544" y="980728"/>
            <a:ext cx="8229600" cy="5328592"/>
          </a:xfrm>
        </p:spPr>
        <p:txBody>
          <a:bodyPr>
            <a:normAutofit/>
          </a:bodyPr>
          <a:lstStyle/>
          <a:p>
            <a:r>
              <a:rPr lang="en-GB" sz="2200" dirty="0"/>
              <a:t>Nearly a quarter of our population live in areas classed as the most deprived in England</a:t>
            </a:r>
          </a:p>
          <a:p>
            <a:pPr marL="0" indent="0">
              <a:buNone/>
            </a:pPr>
            <a:endParaRPr lang="en-GB" sz="2200" dirty="0"/>
          </a:p>
          <a:p>
            <a:r>
              <a:rPr lang="en-GB" sz="2200" dirty="0"/>
              <a:t>Unemployment rates also vary across the region from 3.4% in York to 9.8% in Hull </a:t>
            </a:r>
          </a:p>
          <a:p>
            <a:endParaRPr lang="en-GB" sz="2200" dirty="0"/>
          </a:p>
          <a:p>
            <a:r>
              <a:rPr lang="en-GB" sz="2200" dirty="0"/>
              <a:t>Ageing population – 20% of HCV population is over 65 (compared to 17% nationally)</a:t>
            </a:r>
          </a:p>
          <a:p>
            <a:endParaRPr lang="en-GB" sz="2200" dirty="0"/>
          </a:p>
          <a:p>
            <a:r>
              <a:rPr lang="en-GB" sz="2200" dirty="0"/>
              <a:t>Some of the worst rates of smoking prevalence in England</a:t>
            </a:r>
          </a:p>
          <a:p>
            <a:endParaRPr lang="en-GB" sz="2200" dirty="0"/>
          </a:p>
          <a:p>
            <a:r>
              <a:rPr lang="en-GB" sz="2200" dirty="0"/>
              <a:t>Air pollution and climate change – the Humber’s CO2 emissions are double national levels (largely due to industry, ports, infrastructure)</a:t>
            </a:r>
          </a:p>
        </p:txBody>
      </p:sp>
    </p:spTree>
    <p:extLst>
      <p:ext uri="{BB962C8B-B14F-4D97-AF65-F5344CB8AC3E}">
        <p14:creationId xmlns:p14="http://schemas.microsoft.com/office/powerpoint/2010/main" val="158025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94122"/>
          </a:xfrm>
        </p:spPr>
        <p:txBody>
          <a:bodyPr/>
          <a:lstStyle/>
          <a:p>
            <a:r>
              <a:rPr lang="en-GB" dirty="0"/>
              <a:t>Health Inequality: Life Expectancy</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96753"/>
            <a:ext cx="6873299" cy="3456384"/>
          </a:xfrm>
          <a:prstGeom prst="rect">
            <a:avLst/>
          </a:prstGeom>
        </p:spPr>
      </p:pic>
      <p:sp>
        <p:nvSpPr>
          <p:cNvPr id="4" name="TextBox 3"/>
          <p:cNvSpPr txBox="1"/>
          <p:nvPr/>
        </p:nvSpPr>
        <p:spPr>
          <a:xfrm>
            <a:off x="464096" y="4797152"/>
            <a:ext cx="8352928" cy="1877437"/>
          </a:xfrm>
          <a:prstGeom prst="rect">
            <a:avLst/>
          </a:prstGeom>
          <a:noFill/>
        </p:spPr>
        <p:txBody>
          <a:bodyPr wrap="square" rtlCol="0">
            <a:spAutoFit/>
          </a:bodyPr>
          <a:lstStyle/>
          <a:p>
            <a:pPr algn="r"/>
            <a:r>
              <a:rPr lang="en-GB" b="1" dirty="0"/>
              <a:t>Huge difference in healthy life expectancy between poorer and richer areas </a:t>
            </a:r>
          </a:p>
          <a:p>
            <a:pPr algn="r"/>
            <a:r>
              <a:rPr lang="en-GB" sz="1400" dirty="0"/>
              <a:t>Healthy life expectancy for females, 2009-2013 (years)</a:t>
            </a:r>
            <a:r>
              <a:rPr lang="en-GB" sz="1400" dirty="0">
                <a:hlinkClick r:id="rId4"/>
              </a:rPr>
              <a:t> </a:t>
            </a:r>
            <a:endParaRPr lang="en-GB" sz="1400" dirty="0"/>
          </a:p>
          <a:p>
            <a:pPr algn="r"/>
            <a:endParaRPr lang="en-GB" sz="1400" dirty="0"/>
          </a:p>
          <a:p>
            <a:pPr algn="r"/>
            <a:r>
              <a:rPr lang="en-GB" sz="1400" dirty="0"/>
              <a:t>Lowest in HCV area:</a:t>
            </a:r>
          </a:p>
          <a:p>
            <a:pPr algn="r"/>
            <a:r>
              <a:rPr lang="en-GB" sz="1400" dirty="0"/>
              <a:t>53.1 (East Hull)</a:t>
            </a:r>
          </a:p>
          <a:p>
            <a:pPr algn="r"/>
            <a:endParaRPr lang="en-GB" sz="1400" dirty="0"/>
          </a:p>
          <a:p>
            <a:pPr algn="r"/>
            <a:r>
              <a:rPr lang="en-GB" sz="1400" dirty="0"/>
              <a:t>Highest in HCV area:</a:t>
            </a:r>
          </a:p>
          <a:p>
            <a:pPr algn="r"/>
            <a:r>
              <a:rPr lang="en-GB" sz="1400" dirty="0"/>
              <a:t>73.5 (</a:t>
            </a:r>
            <a:r>
              <a:rPr lang="en-GB" sz="1400" dirty="0" err="1"/>
              <a:t>Richmondshire</a:t>
            </a:r>
            <a:r>
              <a:rPr lang="en-GB" sz="1400" dirty="0"/>
              <a:t>)</a:t>
            </a:r>
          </a:p>
        </p:txBody>
      </p:sp>
    </p:spTree>
    <p:extLst>
      <p:ext uri="{BB962C8B-B14F-4D97-AF65-F5344CB8AC3E}">
        <p14:creationId xmlns:p14="http://schemas.microsoft.com/office/powerpoint/2010/main" val="314607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22114"/>
          </a:xfrm>
        </p:spPr>
        <p:txBody>
          <a:bodyPr/>
          <a:lstStyle/>
          <a:p>
            <a:r>
              <a:rPr lang="en-GB" dirty="0"/>
              <a:t>BAME Health Inequalities (1)</a:t>
            </a:r>
          </a:p>
        </p:txBody>
      </p:sp>
      <p:sp>
        <p:nvSpPr>
          <p:cNvPr id="3" name="Content Placeholder 2"/>
          <p:cNvSpPr>
            <a:spLocks noGrp="1"/>
          </p:cNvSpPr>
          <p:nvPr>
            <p:ph idx="1"/>
          </p:nvPr>
        </p:nvSpPr>
        <p:spPr>
          <a:xfrm>
            <a:off x="467544" y="1268760"/>
            <a:ext cx="8229600" cy="4968552"/>
          </a:xfrm>
        </p:spPr>
        <p:txBody>
          <a:bodyPr>
            <a:normAutofit/>
          </a:bodyPr>
          <a:lstStyle/>
          <a:p>
            <a:r>
              <a:rPr lang="en-GB" sz="2200" dirty="0"/>
              <a:t>It is well known that </a:t>
            </a:r>
            <a:r>
              <a:rPr lang="en-GB" sz="2200"/>
              <a:t>BAME colleagues </a:t>
            </a:r>
            <a:r>
              <a:rPr lang="en-GB" sz="2200" dirty="0"/>
              <a:t>and communities have been disproportionately affected by the Covid-19 pandemic</a:t>
            </a:r>
          </a:p>
          <a:p>
            <a:pPr marL="0" indent="0">
              <a:buNone/>
            </a:pPr>
            <a:endParaRPr lang="en-GB" sz="2200" dirty="0"/>
          </a:p>
          <a:p>
            <a:r>
              <a:rPr lang="en-GB" sz="2200" dirty="0"/>
              <a:t>Ongoing reviews by health systems and the UK Government are taking place to understand what is driving this inequality (e.g. Public Health England, 2020 and WYH ICS Report, 2020)</a:t>
            </a:r>
            <a:br>
              <a:rPr lang="en-GB" sz="2200" dirty="0"/>
            </a:br>
            <a:endParaRPr lang="en-GB" sz="2200" dirty="0"/>
          </a:p>
          <a:p>
            <a:r>
              <a:rPr lang="en-GB" sz="2200" dirty="0"/>
              <a:t>Black Lives Matter, 2020 protests and ongoing movement</a:t>
            </a:r>
          </a:p>
          <a:p>
            <a:pPr marL="0" indent="0">
              <a:buNone/>
            </a:pPr>
            <a:endParaRPr lang="en-GB" sz="2200" dirty="0"/>
          </a:p>
          <a:p>
            <a:r>
              <a:rPr lang="en-GB" sz="2200" dirty="0"/>
              <a:t>We know there is much more work to do before we can see a health system free of systemic injustice and health inequality.</a:t>
            </a:r>
          </a:p>
        </p:txBody>
      </p:sp>
    </p:spTree>
    <p:extLst>
      <p:ext uri="{BB962C8B-B14F-4D97-AF65-F5344CB8AC3E}">
        <p14:creationId xmlns:p14="http://schemas.microsoft.com/office/powerpoint/2010/main" val="87215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22114"/>
          </a:xfrm>
        </p:spPr>
        <p:txBody>
          <a:bodyPr/>
          <a:lstStyle/>
          <a:p>
            <a:r>
              <a:rPr lang="en-GB" dirty="0"/>
              <a:t>BAME Health Inequalities (2)</a:t>
            </a:r>
          </a:p>
        </p:txBody>
      </p:sp>
      <p:sp>
        <p:nvSpPr>
          <p:cNvPr id="3" name="Content Placeholder 2"/>
          <p:cNvSpPr>
            <a:spLocks noGrp="1"/>
          </p:cNvSpPr>
          <p:nvPr>
            <p:ph idx="1"/>
          </p:nvPr>
        </p:nvSpPr>
        <p:spPr>
          <a:xfrm>
            <a:off x="457200" y="1124744"/>
            <a:ext cx="8229600" cy="5001419"/>
          </a:xfrm>
        </p:spPr>
        <p:txBody>
          <a:bodyPr>
            <a:normAutofit/>
          </a:bodyPr>
          <a:lstStyle/>
          <a:p>
            <a:r>
              <a:rPr lang="en-GB" sz="2200" dirty="0"/>
              <a:t>No existing HCV-specific data on BAME health inequalities</a:t>
            </a:r>
            <a:br>
              <a:rPr lang="en-GB" sz="2200" dirty="0"/>
            </a:br>
            <a:endParaRPr lang="en-GB" sz="2200" dirty="0"/>
          </a:p>
          <a:p>
            <a:r>
              <a:rPr lang="en-GB" sz="2200" dirty="0"/>
              <a:t>Baseline health inequalities assessment for HCV is in the pipeline and will include BAME communities</a:t>
            </a:r>
          </a:p>
          <a:p>
            <a:endParaRPr lang="en-GB" sz="2200" dirty="0"/>
          </a:p>
          <a:p>
            <a:r>
              <a:rPr lang="en-GB" sz="2200" dirty="0"/>
              <a:t>The support needs of BAME colleagues and white allyship is also a priority of the new Staff Network of Networks led by Steve Russell</a:t>
            </a:r>
            <a:br>
              <a:rPr lang="en-GB" sz="2200" dirty="0"/>
            </a:br>
            <a:endParaRPr lang="en-GB" sz="2200" dirty="0"/>
          </a:p>
          <a:p>
            <a:r>
              <a:rPr lang="en-GB" sz="2200" dirty="0"/>
              <a:t>West Yorkshire &amp; Harrogate ICS Report, October 2020 “Review into the impact of COVID-19 on health inequalities and support needed for Black, Asian and minority ethnic (BAME) communities.”</a:t>
            </a:r>
          </a:p>
          <a:p>
            <a:pPr marL="0" indent="0">
              <a:buNone/>
            </a:pPr>
            <a:endParaRPr lang="en-GB" sz="2200" dirty="0"/>
          </a:p>
          <a:p>
            <a:endParaRPr lang="en-GB" sz="2200" dirty="0"/>
          </a:p>
        </p:txBody>
      </p:sp>
    </p:spTree>
    <p:extLst>
      <p:ext uri="{BB962C8B-B14F-4D97-AF65-F5344CB8AC3E}">
        <p14:creationId xmlns:p14="http://schemas.microsoft.com/office/powerpoint/2010/main" val="50564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rmAutofit fontScale="90000"/>
          </a:bodyPr>
          <a:lstStyle/>
          <a:p>
            <a:r>
              <a:rPr lang="en-GB" dirty="0"/>
              <a:t>West Yorkshire &amp; Harrogate ICS Report</a:t>
            </a:r>
          </a:p>
        </p:txBody>
      </p:sp>
      <p:sp>
        <p:nvSpPr>
          <p:cNvPr id="3" name="Content Placeholder 2"/>
          <p:cNvSpPr>
            <a:spLocks noGrp="1"/>
          </p:cNvSpPr>
          <p:nvPr>
            <p:ph idx="1"/>
          </p:nvPr>
        </p:nvSpPr>
        <p:spPr>
          <a:xfrm>
            <a:off x="457200" y="1196752"/>
            <a:ext cx="8229600" cy="5472608"/>
          </a:xfrm>
        </p:spPr>
        <p:txBody>
          <a:bodyPr>
            <a:normAutofit/>
          </a:bodyPr>
          <a:lstStyle/>
          <a:p>
            <a:r>
              <a:rPr lang="en-GB" sz="2200" dirty="0"/>
              <a:t>At a glance:</a:t>
            </a:r>
            <a:br>
              <a:rPr lang="en-GB" sz="2200" dirty="0"/>
            </a:br>
            <a:r>
              <a:rPr lang="en-GB" sz="2200" dirty="0"/>
              <a:t>- BAME communities are vulnerable to poorer health outcomes</a:t>
            </a:r>
            <a:br>
              <a:rPr lang="en-GB" sz="2200" dirty="0"/>
            </a:br>
            <a:r>
              <a:rPr lang="en-GB" sz="2200" dirty="0"/>
              <a:t>- There are key factors that can increase inequalities further such as intersectionality with deprivation</a:t>
            </a:r>
            <a:br>
              <a:rPr lang="en-GB" sz="2200" dirty="0"/>
            </a:br>
            <a:r>
              <a:rPr lang="en-GB" sz="2200" dirty="0"/>
              <a:t>- Mental health outcomes are particularly poorer for BAME groups</a:t>
            </a:r>
            <a:br>
              <a:rPr lang="en-GB" sz="2200" dirty="0"/>
            </a:br>
            <a:r>
              <a:rPr lang="en-GB" sz="2200" dirty="0"/>
              <a:t>- Covid-19 and the economic recession is driving greater inequality</a:t>
            </a:r>
            <a:br>
              <a:rPr lang="en-GB" sz="2200" dirty="0"/>
            </a:br>
            <a:endParaRPr lang="en-GB" sz="2200" dirty="0"/>
          </a:p>
          <a:p>
            <a:r>
              <a:rPr lang="en-GB" sz="2200" dirty="0"/>
              <a:t>Summary of recommendations:</a:t>
            </a:r>
            <a:br>
              <a:rPr lang="en-GB" sz="2200" dirty="0"/>
            </a:br>
            <a:r>
              <a:rPr lang="en-GB" sz="2200" dirty="0"/>
              <a:t>1) Improve access to safe work for BAME people</a:t>
            </a:r>
            <a:br>
              <a:rPr lang="en-GB" sz="2200" dirty="0"/>
            </a:br>
            <a:r>
              <a:rPr lang="en-GB" sz="2200" dirty="0"/>
              <a:t>2) Ensure the ICS’s leadership is reflective of communities</a:t>
            </a:r>
            <a:br>
              <a:rPr lang="en-GB" sz="2200" dirty="0"/>
            </a:br>
            <a:r>
              <a:rPr lang="en-GB" sz="2200" dirty="0"/>
              <a:t>3) Use information and data to plan services that meet different groups’ needs through population planning</a:t>
            </a:r>
            <a:br>
              <a:rPr lang="en-GB" sz="2200" dirty="0"/>
            </a:br>
            <a:r>
              <a:rPr lang="en-GB" sz="2200" dirty="0"/>
              <a:t>4) Reduce inequalities in mental health outcomes by ethnicity</a:t>
            </a:r>
          </a:p>
          <a:p>
            <a:pPr marL="0" indent="0" algn="r">
              <a:buNone/>
            </a:pPr>
            <a:r>
              <a:rPr lang="en-GB" sz="2200" dirty="0">
                <a:hlinkClick r:id="rId3"/>
              </a:rPr>
              <a:t>https://www.wyhpartnership.co.uk/publications/tackling-health-inequalities-for-bame-communities-and-colleagues</a:t>
            </a:r>
            <a:r>
              <a:rPr lang="en-GB" sz="2200" dirty="0"/>
              <a:t> </a:t>
            </a:r>
          </a:p>
          <a:p>
            <a:pPr marL="0" indent="0">
              <a:buNone/>
            </a:pPr>
            <a:endParaRPr lang="en-GB" sz="2200" dirty="0"/>
          </a:p>
        </p:txBody>
      </p:sp>
    </p:spTree>
    <p:extLst>
      <p:ext uri="{BB962C8B-B14F-4D97-AF65-F5344CB8AC3E}">
        <p14:creationId xmlns:p14="http://schemas.microsoft.com/office/powerpoint/2010/main" val="517591230"/>
      </p:ext>
    </p:extLst>
  </p:cSld>
  <p:clrMapOvr>
    <a:masterClrMapping/>
  </p:clrMapOvr>
</p:sld>
</file>

<file path=ppt/theme/theme1.xml><?xml version="1.0" encoding="utf-8"?>
<a:theme xmlns:a="http://schemas.openxmlformats.org/drawingml/2006/main" name="HCV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HCV presentation template</Template>
  <TotalTime>437</TotalTime>
  <Words>2257</Words>
  <Application>Microsoft Office PowerPoint</Application>
  <PresentationFormat>On-screen Show (4:3)</PresentationFormat>
  <Paragraphs>215</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HCV presentation template</vt:lpstr>
      <vt:lpstr>Health Inequalities and the Black, Asian and Minority Ethnic (BAME)  Experience    Humber, Coast and Vale ICS</vt:lpstr>
      <vt:lpstr>Background</vt:lpstr>
      <vt:lpstr>Humber, Coast and Vale</vt:lpstr>
      <vt:lpstr>HCV Demographics</vt:lpstr>
      <vt:lpstr>Overview: Health Inequalities</vt:lpstr>
      <vt:lpstr>Health Inequality: Life Expectancy</vt:lpstr>
      <vt:lpstr>BAME Health Inequalities (1)</vt:lpstr>
      <vt:lpstr>BAME Health Inequalities (2)</vt:lpstr>
      <vt:lpstr>West Yorkshire &amp; Harrogate ICS Report</vt:lpstr>
      <vt:lpstr>What causes Health Inequalities?</vt:lpstr>
      <vt:lpstr>The Role of Prevention</vt:lpstr>
      <vt:lpstr>Prevention and Population Health</vt:lpstr>
      <vt:lpstr>Prevention – never more necessary</vt:lpstr>
      <vt:lpstr>Health Inequality and Covid-19</vt:lpstr>
      <vt:lpstr>Organisations in our Partnership</vt:lpstr>
      <vt:lpstr>Our Shared Purpose</vt:lpstr>
      <vt:lpstr>Our Shared Vision</vt:lpstr>
      <vt:lpstr>HCV action on Health Inequalities</vt:lpstr>
      <vt:lpstr>Group Discussion / Q&amp;A</vt:lpstr>
    </vt:vector>
  </TitlesOfParts>
  <Company>City Health Care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Overview – BAME and Health Inequalities</dc:title>
  <dc:creator>Dowson, Candice</dc:creator>
  <cp:lastModifiedBy>miemiekyaing</cp:lastModifiedBy>
  <cp:revision>112</cp:revision>
  <dcterms:created xsi:type="dcterms:W3CDTF">2021-03-01T12:42:40Z</dcterms:created>
  <dcterms:modified xsi:type="dcterms:W3CDTF">2021-03-11T17:31:24Z</dcterms:modified>
</cp:coreProperties>
</file>