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theme/themeOverride7.xml" ContentType="application/vnd.openxmlformats-officedocument.themeOverride+xml"/>
  <Override PartName="/ppt/charts/chart12.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theme/themeOverride8.xml" ContentType="application/vnd.openxmlformats-officedocument.themeOverride+xml"/>
  <Override PartName="/ppt/drawings/drawing3.xml" ContentType="application/vnd.openxmlformats-officedocument.drawingml.chartshapes+xml"/>
  <Override PartName="/ppt/charts/chart15.xml" ContentType="application/vnd.openxmlformats-officedocument.drawingml.chart+xml"/>
  <Override PartName="/ppt/theme/themeOverride9.xml" ContentType="application/vnd.openxmlformats-officedocument.themeOverride+xml"/>
  <Override PartName="/ppt/notesSlides/notesSlide12.xml" ContentType="application/vnd.openxmlformats-officedocument.presentationml.notesSlide+xml"/>
  <Override PartName="/ppt/charts/chart16.xml" ContentType="application/vnd.openxmlformats-officedocument.drawingml.chart+xml"/>
  <Override PartName="/ppt/theme/themeOverride10.xml" ContentType="application/vnd.openxmlformats-officedocument.themeOverride+xml"/>
  <Override PartName="/ppt/drawings/drawing4.xml" ContentType="application/vnd.openxmlformats-officedocument.drawingml.chartshapes+xml"/>
  <Override PartName="/ppt/charts/chart17.xml" ContentType="application/vnd.openxmlformats-officedocument.drawingml.chart+xml"/>
  <Override PartName="/ppt/theme/themeOverride11.xml" ContentType="application/vnd.openxmlformats-officedocument.themeOverride+xml"/>
  <Override PartName="/ppt/notesSlides/notesSlide13.xml" ContentType="application/vnd.openxmlformats-officedocument.presentationml.notesSlide+xml"/>
  <Override PartName="/ppt/charts/chart1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notesSlides/notesSlide15.xml" ContentType="application/vnd.openxmlformats-officedocument.presentationml.notesSlide+xml"/>
  <Override PartName="/ppt/charts/chart20.xml" ContentType="application/vnd.openxmlformats-officedocument.drawingml.chart+xml"/>
  <Override PartName="/ppt/theme/themeOverride12.xml" ContentType="application/vnd.openxmlformats-officedocument.themeOverride+xml"/>
  <Override PartName="/ppt/drawings/drawing5.xml" ContentType="application/vnd.openxmlformats-officedocument.drawingml.chartshapes+xml"/>
  <Override PartName="/ppt/charts/chart21.xml" ContentType="application/vnd.openxmlformats-officedocument.drawingml.chart+xml"/>
  <Override PartName="/ppt/theme/themeOverride13.xml" ContentType="application/vnd.openxmlformats-officedocument.themeOverride+xml"/>
  <Override PartName="/ppt/notesSlides/notesSlide16.xml" ContentType="application/vnd.openxmlformats-officedocument.presentationml.notesSlide+xml"/>
  <Override PartName="/ppt/charts/chart2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23.xml" ContentType="application/vnd.openxmlformats-officedocument.drawingml.chart+xml"/>
  <Override PartName="/ppt/notesSlides/notesSlide18.xml" ContentType="application/vnd.openxmlformats-officedocument.presentationml.notesSlide+xml"/>
  <Override PartName="/ppt/charts/chart24.xml" ContentType="application/vnd.openxmlformats-officedocument.drawingml.chart+xml"/>
  <Override PartName="/ppt/theme/themeOverride14.xml" ContentType="application/vnd.openxmlformats-officedocument.themeOverride+xml"/>
  <Override PartName="/ppt/drawings/drawing6.xml" ContentType="application/vnd.openxmlformats-officedocument.drawingml.chartshapes+xml"/>
  <Override PartName="/ppt/charts/chart25.xml" ContentType="application/vnd.openxmlformats-officedocument.drawingml.chart+xml"/>
  <Override PartName="/ppt/theme/themeOverride15.xml" ContentType="application/vnd.openxmlformats-officedocument.themeOverride+xml"/>
  <Override PartName="/ppt/notesSlides/notesSlide19.xml" ContentType="application/vnd.openxmlformats-officedocument.presentationml.notesSlide+xml"/>
  <Override PartName="/ppt/charts/chart2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27.xml" ContentType="application/vnd.openxmlformats-officedocument.drawingml.chart+xml"/>
  <Override PartName="/ppt/charts/chartEx1.xml" ContentType="application/vnd.ms-office.chartex+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charts/chartEx2.xml" ContentType="application/vnd.ms-office.chartex+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80" r:id="rId3"/>
    <p:sldId id="308" r:id="rId4"/>
    <p:sldId id="281" r:id="rId5"/>
    <p:sldId id="282" r:id="rId6"/>
    <p:sldId id="283" r:id="rId7"/>
    <p:sldId id="284" r:id="rId8"/>
    <p:sldId id="285" r:id="rId9"/>
    <p:sldId id="286" r:id="rId10"/>
    <p:sldId id="288" r:id="rId11"/>
    <p:sldId id="289" r:id="rId12"/>
    <p:sldId id="297" r:id="rId13"/>
    <p:sldId id="305" r:id="rId14"/>
    <p:sldId id="298" r:id="rId15"/>
    <p:sldId id="299" r:id="rId16"/>
    <p:sldId id="306" r:id="rId17"/>
    <p:sldId id="300" r:id="rId18"/>
    <p:sldId id="301" r:id="rId19"/>
    <p:sldId id="307" r:id="rId20"/>
    <p:sldId id="302" r:id="rId21"/>
    <p:sldId id="303" r:id="rId22"/>
    <p:sldId id="309" r:id="rId23"/>
    <p:sldId id="304"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tkinson" initials="LA" lastIdx="2" clrIdx="0">
    <p:extLst>
      <p:ext uri="{19B8F6BF-5375-455C-9EA6-DF929625EA0E}">
        <p15:presenceInfo xmlns:p15="http://schemas.microsoft.com/office/powerpoint/2012/main" userId="cc58a2625c214d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9A"/>
    <a:srgbClr val="92C022"/>
    <a:srgbClr val="972481"/>
    <a:srgbClr val="F49100"/>
    <a:srgbClr val="009FE3"/>
    <a:srgbClr val="FF7979"/>
    <a:srgbClr val="FF8989"/>
    <a:srgbClr val="FF3B3B"/>
    <a:srgbClr val="DFEBF7"/>
    <a:srgbClr val="1BBA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5194" autoAdjust="0"/>
  </p:normalViewPr>
  <p:slideViewPr>
    <p:cSldViewPr snapToGrid="0">
      <p:cViewPr varScale="1">
        <p:scale>
          <a:sx n="86" d="100"/>
          <a:sy n="86" d="100"/>
        </p:scale>
        <p:origin x="48" y="81"/>
      </p:cViewPr>
      <p:guideLst>
        <p:guide orient="horz" pos="2160"/>
        <p:guide pos="3840"/>
      </p:guideLst>
    </p:cSldViewPr>
  </p:slideViewPr>
  <p:outlineViewPr>
    <p:cViewPr>
      <p:scale>
        <a:sx n="33" d="100"/>
        <a:sy n="33" d="100"/>
      </p:scale>
      <p:origin x="0" y="-11586"/>
    </p:cViewPr>
  </p:outlineViewPr>
  <p:notesTextViewPr>
    <p:cViewPr>
      <p:scale>
        <a:sx n="1" d="1"/>
        <a:sy n="1" d="1"/>
      </p:scale>
      <p:origin x="0" y="0"/>
    </p:cViewPr>
  </p:notesTextViewPr>
  <p:sorterViewPr>
    <p:cViewPr>
      <p:scale>
        <a:sx n="100" d="100"/>
        <a:sy n="100" d="100"/>
      </p:scale>
      <p:origin x="0" y="-7325"/>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X:\Dropbox\CHCP%202019.20%20Presentation\2019.20%20Prezza\CHCP%20Patient%20Sat%20Graphs%202019.20.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X:\Dropbox\CHCP%202019.20%20Presentation\2019.20%20Prezza\CHCP%20Patient%20Sat%20Graphs%202019.20.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8.xml"/></Relationships>
</file>

<file path=ppt/charts/_rels/chart15.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0.xml"/></Relationships>
</file>

<file path=ppt/charts/_rels/chart17.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1.xml"/></Relationships>
</file>

<file path=ppt/charts/_rels/chart18.xml.rels><?xml version="1.0" encoding="UTF-8" standalone="yes"?>
<Relationships xmlns="http://schemas.openxmlformats.org/package/2006/relationships"><Relationship Id="rId3" Type="http://schemas.openxmlformats.org/officeDocument/2006/relationships/oleObject" Target="file:///X:\Dropbox\CHCP%202019.20%20Presentation\2019.20%20Prezza\Additional%20Graphs.xlsx" TargetMode="External"/><Relationship Id="rId2" Type="http://schemas.microsoft.com/office/2011/relationships/chartColorStyle" Target="colors1.xml"/><Relationship Id="rId1" Type="http://schemas.microsoft.com/office/2011/relationships/chartStyle" Target="style1.xml"/></Relationships>
</file>

<file path=ppt/charts/_rels/chart19.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2.xml"/></Relationships>
</file>

<file path=ppt/charts/_rels/chart21.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3.xml"/></Relationships>
</file>

<file path=ppt/charts/_rels/chart22.xml.rels><?xml version="1.0" encoding="UTF-8" standalone="yes"?>
<Relationships xmlns="http://schemas.openxmlformats.org/package/2006/relationships"><Relationship Id="rId3" Type="http://schemas.openxmlformats.org/officeDocument/2006/relationships/oleObject" Target="file:///X:\Dropbox\CHCP%202019.20%20Presentation\2019.20%20Prezza\Additional%20Graphs.xlsx" TargetMode="External"/><Relationship Id="rId2" Type="http://schemas.microsoft.com/office/2011/relationships/chartColorStyle" Target="colors2.xml"/><Relationship Id="rId1" Type="http://schemas.microsoft.com/office/2011/relationships/chartStyle" Target="style2.xml"/></Relationships>
</file>

<file path=ppt/charts/_rels/chart23.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4.xml"/></Relationships>
</file>

<file path=ppt/charts/_rels/chart25.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15.xml"/></Relationships>
</file>

<file path=ppt/charts/_rels/chart26.xml.rels><?xml version="1.0" encoding="UTF-8" standalone="yes"?>
<Relationships xmlns="http://schemas.openxmlformats.org/package/2006/relationships"><Relationship Id="rId3" Type="http://schemas.openxmlformats.org/officeDocument/2006/relationships/oleObject" Target="file:///X:\Dropbox\CHCP%202019.20%20Presentation\2019.20%20Prezza\Additional%20Graphs.xlsx" TargetMode="External"/><Relationship Id="rId2" Type="http://schemas.microsoft.com/office/2011/relationships/chartColorStyle" Target="colors3.xml"/><Relationship Id="rId1" Type="http://schemas.microsoft.com/office/2011/relationships/chartStyle" Target="style3.xml"/></Relationships>
</file>

<file path=ppt/charts/_rels/chart27.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X:\Dropbox\CHCP%202019.20%20Presentation\2019.20%20Prezza\CHCP%20Patient%20Sat%20Graphs%202019.20.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1" Type="http://schemas.openxmlformats.org/officeDocument/2006/relationships/oleObject" Target="file:///X:\Dropbox\CHCP%202019.20%20Presentation\2019.20%20Prezza\CHCP%20Patient%20Sat%20Graphs%202019.20.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Lee\AppData\Local\Temp\wordcloud-1.csv"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Lee\AppData\Local\Temp\wordcloud.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solidFill>
                  <a:schemeClr val="tx1">
                    <a:lumMod val="75000"/>
                    <a:lumOff val="25000"/>
                  </a:schemeClr>
                </a:solidFill>
              </a:defRPr>
            </a:pPr>
            <a:r>
              <a:rPr lang="en-GB" sz="1200" b="0">
                <a:solidFill>
                  <a:schemeClr val="tx1">
                    <a:lumMod val="75000"/>
                    <a:lumOff val="25000"/>
                  </a:schemeClr>
                </a:solidFill>
                <a:effectLst/>
              </a:rPr>
              <a:t>How satisfied were you with the initial contact with the service?</a:t>
            </a:r>
          </a:p>
        </c:rich>
      </c:tx>
      <c:layout>
        <c:manualLayout>
          <c:xMode val="edge"/>
          <c:yMode val="edge"/>
          <c:x val="5.590225846853332E-2"/>
          <c:y val="8.9393402095795296E-3"/>
        </c:manualLayout>
      </c:layout>
      <c:overlay val="1"/>
    </c:title>
    <c:autoTitleDeleted val="0"/>
    <c:plotArea>
      <c:layout>
        <c:manualLayout>
          <c:layoutTarget val="inner"/>
          <c:xMode val="edge"/>
          <c:yMode val="edge"/>
          <c:x val="4.5380685973874096E-2"/>
          <c:y val="0.11975327207641838"/>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chemeClr val="accent6">
                  <a:lumMod val="60000"/>
                  <a:lumOff val="40000"/>
                </a:schemeClr>
              </a:solidFill>
            </c:spPr>
            <c:extLst>
              <c:ext xmlns:c16="http://schemas.microsoft.com/office/drawing/2014/chart" uri="{C3380CC4-5D6E-409C-BE32-E72D297353CC}">
                <c16:uniqueId val="{00000003-5DFD-46F2-8D7B-0FC1AAC75855}"/>
              </c:ext>
            </c:extLst>
          </c:dPt>
          <c:dPt>
            <c:idx val="2"/>
            <c:bubble3D val="0"/>
            <c:spPr>
              <a:solidFill>
                <a:schemeClr val="accent4">
                  <a:lumMod val="60000"/>
                  <a:lumOff val="40000"/>
                </a:scheme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Presentation!$D$7:$D$10</c:f>
              <c:strCache>
                <c:ptCount val="4"/>
                <c:pt idx="0">
                  <c:v>Very satisfied</c:v>
                </c:pt>
                <c:pt idx="1">
                  <c:v>Fairly satisfied</c:v>
                </c:pt>
                <c:pt idx="2">
                  <c:v>Neither</c:v>
                </c:pt>
                <c:pt idx="3">
                  <c:v>Dissatisfied</c:v>
                </c:pt>
              </c:strCache>
            </c:strRef>
          </c:cat>
          <c:val>
            <c:numRef>
              <c:f>Presentation!$E$7:$E$10</c:f>
              <c:numCache>
                <c:formatCode>#,##0%</c:formatCode>
                <c:ptCount val="4"/>
                <c:pt idx="0">
                  <c:v>0.69951391957578435</c:v>
                </c:pt>
                <c:pt idx="1">
                  <c:v>0.24259832081307997</c:v>
                </c:pt>
                <c:pt idx="2">
                  <c:v>2.5187803800265134E-2</c:v>
                </c:pt>
                <c:pt idx="3">
                  <c:v>3.2699955810870526E-2</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7300837734931496"/>
          <c:y val="0.38416758030444204"/>
          <c:w val="0.2686519114688129"/>
          <c:h val="0.3381062651334487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Has the care that you received supported or encouraged you to manage your condition more independently in your day to day life?</a:t>
            </a:r>
          </a:p>
        </c:rich>
      </c:tx>
      <c:layout>
        <c:manualLayout>
          <c:xMode val="edge"/>
          <c:yMode val="edge"/>
          <c:x val="6.2494136371659924E-2"/>
          <c:y val="2.4070338162660854E-3"/>
        </c:manualLayout>
      </c:layout>
      <c:overlay val="1"/>
    </c:title>
    <c:autoTitleDeleted val="0"/>
    <c:plotArea>
      <c:layout>
        <c:manualLayout>
          <c:layoutTarget val="inner"/>
          <c:xMode val="edge"/>
          <c:yMode val="edge"/>
          <c:x val="8.5510123511823605E-2"/>
          <c:y val="0.26883403071842321"/>
          <c:w val="0.63481170908211437"/>
          <c:h val="0.64023388855110697"/>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27F-4E84-AEC4-261E76B3F8EA}"/>
              </c:ext>
            </c:extLst>
          </c:dPt>
          <c:dPt>
            <c:idx val="1"/>
            <c:bubble3D val="0"/>
            <c:spPr>
              <a:solidFill>
                <a:srgbClr val="FF8989"/>
              </a:solidFill>
            </c:spPr>
            <c:extLst>
              <c:ext xmlns:c16="http://schemas.microsoft.com/office/drawing/2014/chart" uri="{C3380CC4-5D6E-409C-BE32-E72D297353CC}">
                <c16:uniqueId val="{00000003-527F-4E84-AEC4-261E76B3F8EA}"/>
              </c:ext>
            </c:extLst>
          </c:dPt>
          <c:dLbls>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Presentation!$A$382:$A$383</c:f>
              <c:strCache>
                <c:ptCount val="2"/>
                <c:pt idx="0">
                  <c:v>Yes</c:v>
                </c:pt>
                <c:pt idx="1">
                  <c:v>No</c:v>
                </c:pt>
              </c:strCache>
            </c:strRef>
          </c:cat>
          <c:val>
            <c:numRef>
              <c:f>Presentation!$B$382:$B$383</c:f>
              <c:numCache>
                <c:formatCode>##,##0.0%</c:formatCode>
                <c:ptCount val="2"/>
                <c:pt idx="0" formatCode="0.0%">
                  <c:v>0.92</c:v>
                </c:pt>
                <c:pt idx="1">
                  <c:v>0.08</c:v>
                </c:pt>
              </c:numCache>
            </c:numRef>
          </c:val>
          <c:extLst>
            <c:ext xmlns:c16="http://schemas.microsoft.com/office/drawing/2014/chart" uri="{C3380CC4-5D6E-409C-BE32-E72D297353CC}">
              <c16:uniqueId val="{00000004-527F-4E84-AEC4-261E76B3F8EA}"/>
            </c:ext>
          </c:extLst>
        </c:ser>
        <c:dLbls>
          <c:showLegendKey val="0"/>
          <c:showVal val="1"/>
          <c:showCatName val="0"/>
          <c:showSerName val="0"/>
          <c:showPercent val="0"/>
          <c:showBubbleSize val="0"/>
          <c:showLeaderLines val="1"/>
        </c:dLbls>
        <c:firstSliceAng val="0"/>
        <c:holeSize val="50"/>
      </c:doughnutChart>
    </c:plotArea>
    <c:legend>
      <c:legendPos val="r"/>
      <c:layout>
        <c:manualLayout>
          <c:xMode val="edge"/>
          <c:yMode val="edge"/>
          <c:x val="0.75582183805971626"/>
          <c:y val="0.47299168112460521"/>
          <c:w val="0.11766713371354895"/>
          <c:h val="0.19488470720820913"/>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Has the care that you received contributed to an improvement in your quality of life?</a:t>
            </a:r>
          </a:p>
        </c:rich>
      </c:tx>
      <c:layout>
        <c:manualLayout>
          <c:xMode val="edge"/>
          <c:yMode val="edge"/>
          <c:x val="6.2494136371659924E-2"/>
          <c:y val="2.4070338162660854E-3"/>
        </c:manualLayout>
      </c:layout>
      <c:overlay val="1"/>
    </c:title>
    <c:autoTitleDeleted val="0"/>
    <c:plotArea>
      <c:layout>
        <c:manualLayout>
          <c:layoutTarget val="inner"/>
          <c:xMode val="edge"/>
          <c:yMode val="edge"/>
          <c:x val="0.11885356435708694"/>
          <c:y val="0.28013345789403438"/>
          <c:w val="0.59141896736592137"/>
          <c:h val="0.66659934457345371"/>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27F-4E84-AEC4-261E76B3F8EA}"/>
              </c:ext>
            </c:extLst>
          </c:dPt>
          <c:dPt>
            <c:idx val="1"/>
            <c:bubble3D val="0"/>
            <c:spPr>
              <a:solidFill>
                <a:srgbClr val="FF8989"/>
              </a:solidFill>
            </c:spPr>
            <c:extLst>
              <c:ext xmlns:c16="http://schemas.microsoft.com/office/drawing/2014/chart" uri="{C3380CC4-5D6E-409C-BE32-E72D297353CC}">
                <c16:uniqueId val="{00000003-527F-4E84-AEC4-261E76B3F8EA}"/>
              </c:ext>
            </c:extLst>
          </c:dPt>
          <c:dLbls>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Presentation!$A$404:$A$405</c:f>
              <c:strCache>
                <c:ptCount val="2"/>
                <c:pt idx="0">
                  <c:v>Yes</c:v>
                </c:pt>
                <c:pt idx="1">
                  <c:v>No</c:v>
                </c:pt>
              </c:strCache>
            </c:strRef>
          </c:cat>
          <c:val>
            <c:numRef>
              <c:f>Presentation!$B$404:$B$405</c:f>
              <c:numCache>
                <c:formatCode>0.0%</c:formatCode>
                <c:ptCount val="2"/>
                <c:pt idx="0">
                  <c:v>0.87</c:v>
                </c:pt>
                <c:pt idx="1">
                  <c:v>0.13</c:v>
                </c:pt>
              </c:numCache>
            </c:numRef>
          </c:val>
          <c:extLst>
            <c:ext xmlns:c16="http://schemas.microsoft.com/office/drawing/2014/chart" uri="{C3380CC4-5D6E-409C-BE32-E72D297353CC}">
              <c16:uniqueId val="{00000004-527F-4E84-AEC4-261E76B3F8EA}"/>
            </c:ext>
          </c:extLst>
        </c:ser>
        <c:dLbls>
          <c:showLegendKey val="0"/>
          <c:showVal val="1"/>
          <c:showCatName val="0"/>
          <c:showSerName val="0"/>
          <c:showPercent val="0"/>
          <c:showBubbleSize val="0"/>
          <c:showLeaderLines val="1"/>
        </c:dLbls>
        <c:firstSliceAng val="0"/>
        <c:holeSize val="50"/>
      </c:doughnutChart>
    </c:plotArea>
    <c:legend>
      <c:legendPos val="r"/>
      <c:layout>
        <c:manualLayout>
          <c:xMode val="edge"/>
          <c:yMode val="edge"/>
          <c:x val="0.76584690071635786"/>
          <c:y val="0.47299168112460521"/>
          <c:w val="0.11766713371354895"/>
          <c:h val="0.19488470720820913"/>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GB" sz="1200" b="0" i="0" baseline="0">
                <a:effectLst/>
              </a:rPr>
              <a:t>Do you agree or disagree with the following statements?</a:t>
            </a:r>
            <a:endParaRPr lang="en-GB" sz="1200" b="0">
              <a:effectLst/>
            </a:endParaRPr>
          </a:p>
        </c:rich>
      </c:tx>
      <c:layout>
        <c:manualLayout>
          <c:xMode val="edge"/>
          <c:yMode val="edge"/>
          <c:x val="0.15951040806108024"/>
          <c:y val="1.3676256569623713E-4"/>
        </c:manualLayout>
      </c:layout>
      <c:overlay val="1"/>
    </c:title>
    <c:autoTitleDeleted val="0"/>
    <c:plotArea>
      <c:layout>
        <c:manualLayout>
          <c:layoutTarget val="inner"/>
          <c:xMode val="edge"/>
          <c:yMode val="edge"/>
          <c:x val="5.3913509928234342E-2"/>
          <c:y val="0.18371027417440516"/>
          <c:w val="0.8676139018219865"/>
          <c:h val="0.64548651757513364"/>
        </c:manualLayout>
      </c:layout>
      <c:barChart>
        <c:barDir val="col"/>
        <c:grouping val="stacked"/>
        <c:varyColors val="0"/>
        <c:ser>
          <c:idx val="6"/>
          <c:order val="0"/>
          <c:tx>
            <c:strRef>
              <c:f>Presentation!$E$450</c:f>
              <c:strCache>
                <c:ptCount val="1"/>
                <c:pt idx="0">
                  <c:v>Agree</c:v>
                </c:pt>
              </c:strCache>
            </c:strRef>
          </c:tx>
          <c:spPr>
            <a:solidFill>
              <a:srgbClr val="00B050"/>
            </a:solidFill>
          </c:spPr>
          <c:invertIfNegative val="0"/>
          <c:dLbls>
            <c:numFmt formatCode="0%" sourceLinked="0"/>
            <c:spPr>
              <a:noFill/>
              <a:ln>
                <a:noFill/>
              </a:ln>
              <a:effectLst/>
            </c:spPr>
            <c:txPr>
              <a:bodyPr/>
              <a:lstStyle/>
              <a:p>
                <a:pPr>
                  <a:defRPr sz="14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Presentation!$F$449:$G$449</c:f>
              <c:strCache>
                <c:ptCount val="2"/>
                <c:pt idx="0">
                  <c:v>I was encouraged to set targets for my self-care</c:v>
                </c:pt>
                <c:pt idx="1">
                  <c:v>Support was available for long term self-care and how to go about this</c:v>
                </c:pt>
              </c:strCache>
            </c:strRef>
          </c:cat>
          <c:val>
            <c:numRef>
              <c:f>Presentation!$F$450:$G$450</c:f>
              <c:numCache>
                <c:formatCode>0%</c:formatCode>
                <c:ptCount val="2"/>
                <c:pt idx="0">
                  <c:v>0.83</c:v>
                </c:pt>
                <c:pt idx="1">
                  <c:v>0.93</c:v>
                </c:pt>
              </c:numCache>
            </c:numRef>
          </c:val>
          <c:extLst>
            <c:ext xmlns:c16="http://schemas.microsoft.com/office/drawing/2014/chart" uri="{C3380CC4-5D6E-409C-BE32-E72D297353CC}">
              <c16:uniqueId val="{00000000-9B0B-4252-9C5F-0022828FD722}"/>
            </c:ext>
          </c:extLst>
        </c:ser>
        <c:ser>
          <c:idx val="0"/>
          <c:order val="1"/>
          <c:tx>
            <c:strRef>
              <c:f>Presentation!$E$451</c:f>
              <c:strCache>
                <c:ptCount val="1"/>
                <c:pt idx="0">
                  <c:v>Disagree</c:v>
                </c:pt>
              </c:strCache>
            </c:strRef>
          </c:tx>
          <c:spPr>
            <a:solidFill>
              <a:srgbClr val="FF8989"/>
            </a:solidFill>
          </c:spPr>
          <c:invertIfNegative val="0"/>
          <c:dLbls>
            <c:delete val="1"/>
          </c:dLbls>
          <c:cat>
            <c:strRef>
              <c:f>Presentation!$F$449:$G$449</c:f>
              <c:strCache>
                <c:ptCount val="2"/>
                <c:pt idx="0">
                  <c:v>I was encouraged to set targets for my self-care</c:v>
                </c:pt>
                <c:pt idx="1">
                  <c:v>Support was available for long term self-care and how to go about this</c:v>
                </c:pt>
              </c:strCache>
            </c:strRef>
          </c:cat>
          <c:val>
            <c:numRef>
              <c:f>Presentation!$F$451:$G$451</c:f>
              <c:numCache>
                <c:formatCode>0%</c:formatCode>
                <c:ptCount val="2"/>
                <c:pt idx="0">
                  <c:v>-0.11</c:v>
                </c:pt>
                <c:pt idx="1">
                  <c:v>-0.02</c:v>
                </c:pt>
              </c:numCache>
            </c:numRef>
          </c:val>
          <c:extLst>
            <c:ext xmlns:c16="http://schemas.microsoft.com/office/drawing/2014/chart" uri="{C3380CC4-5D6E-409C-BE32-E72D297353CC}">
              <c16:uniqueId val="{00000003-9B0B-4252-9C5F-0022828FD722}"/>
            </c:ext>
          </c:extLst>
        </c:ser>
        <c:dLbls>
          <c:dLblPos val="ctr"/>
          <c:showLegendKey val="0"/>
          <c:showVal val="1"/>
          <c:showCatName val="0"/>
          <c:showSerName val="0"/>
          <c:showPercent val="0"/>
          <c:showBubbleSize val="0"/>
        </c:dLbls>
        <c:gapWidth val="50"/>
        <c:overlap val="100"/>
        <c:axId val="308135424"/>
        <c:axId val="308136960"/>
      </c:barChart>
      <c:catAx>
        <c:axId val="308135424"/>
        <c:scaling>
          <c:orientation val="minMax"/>
        </c:scaling>
        <c:delete val="0"/>
        <c:axPos val="b"/>
        <c:numFmt formatCode="General" sourceLinked="1"/>
        <c:majorTickMark val="out"/>
        <c:minorTickMark val="none"/>
        <c:tickLblPos val="low"/>
        <c:spPr>
          <a:ln>
            <a:noFill/>
          </a:ln>
        </c:spPr>
        <c:crossAx val="308136960"/>
        <c:crosses val="autoZero"/>
        <c:auto val="1"/>
        <c:lblAlgn val="ctr"/>
        <c:lblOffset val="100"/>
        <c:noMultiLvlLbl val="0"/>
      </c:catAx>
      <c:valAx>
        <c:axId val="308136960"/>
        <c:scaling>
          <c:orientation val="minMax"/>
          <c:max val="1"/>
          <c:min val="-0.2"/>
        </c:scaling>
        <c:delete val="1"/>
        <c:axPos val="l"/>
        <c:numFmt formatCode="0%" sourceLinked="0"/>
        <c:majorTickMark val="out"/>
        <c:minorTickMark val="none"/>
        <c:tickLblPos val="nextTo"/>
        <c:crossAx val="308135424"/>
        <c:crosses val="autoZero"/>
        <c:crossBetween val="between"/>
      </c:valAx>
    </c:plotArea>
    <c:legend>
      <c:legendPos val="t"/>
      <c:layout>
        <c:manualLayout>
          <c:xMode val="edge"/>
          <c:yMode val="edge"/>
          <c:x val="0.30813763803973365"/>
          <c:y val="0.11749755503328967"/>
          <c:w val="0.3700483418349797"/>
          <c:h val="5.8379058549884656E-2"/>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937554102033557E-2"/>
          <c:y val="0.14069342971472829"/>
          <c:w val="0.93135043304772092"/>
          <c:h val="0.82022244674351219"/>
        </c:manualLayout>
      </c:layout>
      <c:barChart>
        <c:barDir val="bar"/>
        <c:grouping val="percentStacked"/>
        <c:varyColors val="0"/>
        <c:ser>
          <c:idx val="0"/>
          <c:order val="0"/>
          <c:tx>
            <c:strRef>
              <c:f>Presentation!$A$545</c:f>
              <c:strCache>
                <c:ptCount val="1"/>
                <c:pt idx="0">
                  <c:v>Yes</c:v>
                </c:pt>
              </c:strCache>
            </c:strRef>
          </c:tx>
          <c:spPr>
            <a:solidFill>
              <a:srgbClr val="00B050"/>
            </a:solidFill>
          </c:spPr>
          <c:invertIfNegative val="0"/>
          <c:dLbls>
            <c:numFmt formatCode="0%" sourceLinked="0"/>
            <c:spPr>
              <a:noFill/>
              <a:ln>
                <a:noFill/>
              </a:ln>
              <a:effectLst/>
            </c:spPr>
            <c:txPr>
              <a:bodyPr/>
              <a:lstStyle/>
              <a:p>
                <a:pPr>
                  <a:defRPr sz="14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Presentation!$B$544:$D$544</c:f>
              <c:strCache>
                <c:ptCount val="3"/>
                <c:pt idx="0">
                  <c:v>Are you satisfied that you are kept up-to-date about how information about you is used and shared?</c:v>
                </c:pt>
                <c:pt idx="1">
                  <c:v>Are you confident that information about you is only accessed by people directly involved in your care?</c:v>
                </c:pt>
                <c:pt idx="2">
                  <c:v>Are you confident that information about you is kept securely?</c:v>
                </c:pt>
              </c:strCache>
            </c:strRef>
          </c:cat>
          <c:val>
            <c:numRef>
              <c:f>Presentation!$B$545:$D$545</c:f>
              <c:numCache>
                <c:formatCode>0.0%</c:formatCode>
                <c:ptCount val="3"/>
                <c:pt idx="0">
                  <c:v>0.86</c:v>
                </c:pt>
                <c:pt idx="1">
                  <c:v>0.93</c:v>
                </c:pt>
                <c:pt idx="2">
                  <c:v>0.94</c:v>
                </c:pt>
              </c:numCache>
            </c:numRef>
          </c:val>
          <c:extLst>
            <c:ext xmlns:c16="http://schemas.microsoft.com/office/drawing/2014/chart" uri="{C3380CC4-5D6E-409C-BE32-E72D297353CC}">
              <c16:uniqueId val="{00000000-5B80-42E2-B4E0-8979445EDF5A}"/>
            </c:ext>
          </c:extLst>
        </c:ser>
        <c:ser>
          <c:idx val="6"/>
          <c:order val="1"/>
          <c:tx>
            <c:strRef>
              <c:f>Presentation!$A$546</c:f>
              <c:strCache>
                <c:ptCount val="1"/>
                <c:pt idx="0">
                  <c:v>No</c:v>
                </c:pt>
              </c:strCache>
            </c:strRef>
          </c:tx>
          <c:spPr>
            <a:solidFill>
              <a:srgbClr val="FF7979"/>
            </a:solidFill>
          </c:spPr>
          <c:invertIfNegative val="0"/>
          <c:dLbls>
            <c:dLbl>
              <c:idx val="1"/>
              <c:layout>
                <c:manualLayout>
                  <c:x val="7.0546737213403876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80-42E2-B4E0-8979445EDF5A}"/>
                </c:ext>
              </c:extLst>
            </c:dLbl>
            <c:dLbl>
              <c:idx val="2"/>
              <c:layout>
                <c:manualLayout>
                  <c:x val="-7.095409370125030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80-42E2-B4E0-8979445EDF5A}"/>
                </c:ext>
              </c:extLst>
            </c:dLbl>
            <c:numFmt formatCode="0%" sourceLinked="0"/>
            <c:spPr>
              <a:noFill/>
              <a:ln>
                <a:noFill/>
              </a:ln>
              <a:effectLst/>
            </c:spPr>
            <c:txPr>
              <a:bodyPr/>
              <a:lstStyle/>
              <a:p>
                <a:pPr>
                  <a:defRPr sz="14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Presentation!$B$544:$D$544</c:f>
              <c:strCache>
                <c:ptCount val="3"/>
                <c:pt idx="0">
                  <c:v>Are you satisfied that you are kept up-to-date about how information about you is used and shared?</c:v>
                </c:pt>
                <c:pt idx="1">
                  <c:v>Are you confident that information about you is only accessed by people directly involved in your care?</c:v>
                </c:pt>
                <c:pt idx="2">
                  <c:v>Are you confident that information about you is kept securely?</c:v>
                </c:pt>
              </c:strCache>
            </c:strRef>
          </c:cat>
          <c:val>
            <c:numRef>
              <c:f>Presentation!$B$546:$D$546</c:f>
              <c:numCache>
                <c:formatCode>0.0%</c:formatCode>
                <c:ptCount val="3"/>
                <c:pt idx="0">
                  <c:v>0.05</c:v>
                </c:pt>
                <c:pt idx="1">
                  <c:v>0.02</c:v>
                </c:pt>
                <c:pt idx="2">
                  <c:v>0.01</c:v>
                </c:pt>
              </c:numCache>
            </c:numRef>
          </c:val>
          <c:extLst>
            <c:ext xmlns:c16="http://schemas.microsoft.com/office/drawing/2014/chart" uri="{C3380CC4-5D6E-409C-BE32-E72D297353CC}">
              <c16:uniqueId val="{00000003-5B80-42E2-B4E0-8979445EDF5A}"/>
            </c:ext>
          </c:extLst>
        </c:ser>
        <c:ser>
          <c:idx val="2"/>
          <c:order val="2"/>
          <c:tx>
            <c:strRef>
              <c:f>Presentation!$A$547</c:f>
              <c:strCache>
                <c:ptCount val="1"/>
                <c:pt idx="0">
                  <c:v>Not sure</c:v>
                </c:pt>
              </c:strCache>
            </c:strRef>
          </c:tx>
          <c:spPr>
            <a:solidFill>
              <a:schemeClr val="accent3">
                <a:lumMod val="40000"/>
                <a:lumOff val="60000"/>
              </a:schemeClr>
            </a:solidFill>
          </c:spPr>
          <c:invertIfNegative val="0"/>
          <c:dLbls>
            <c:dLbl>
              <c:idx val="1"/>
              <c:layout>
                <c:manualLayout>
                  <c:x val="1.881246325690770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80-42E2-B4E0-8979445EDF5A}"/>
                </c:ext>
              </c:extLst>
            </c:dLbl>
            <c:dLbl>
              <c:idx val="2"/>
              <c:layout>
                <c:manualLayout>
                  <c:x val="1.4109347442680775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B80-42E2-B4E0-8979445EDF5A}"/>
                </c:ext>
              </c:extLst>
            </c:dLbl>
            <c:numFmt formatCode="0%" sourceLinked="0"/>
            <c:spPr>
              <a:noFill/>
              <a:ln>
                <a:noFill/>
              </a:ln>
              <a:effectLst/>
            </c:spPr>
            <c:txPr>
              <a:bodyPr/>
              <a:lstStyle/>
              <a:p>
                <a:pPr>
                  <a:defRPr sz="140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Presentation!$B$544:$D$544</c:f>
              <c:strCache>
                <c:ptCount val="3"/>
                <c:pt idx="0">
                  <c:v>Are you satisfied that you are kept up-to-date about how information about you is used and shared?</c:v>
                </c:pt>
                <c:pt idx="1">
                  <c:v>Are you confident that information about you is only accessed by people directly involved in your care?</c:v>
                </c:pt>
                <c:pt idx="2">
                  <c:v>Are you confident that information about you is kept securely?</c:v>
                </c:pt>
              </c:strCache>
            </c:strRef>
          </c:cat>
          <c:val>
            <c:numRef>
              <c:f>Presentation!$B$547:$D$547</c:f>
              <c:numCache>
                <c:formatCode>0.0%</c:formatCode>
                <c:ptCount val="3"/>
                <c:pt idx="0">
                  <c:v>0.09</c:v>
                </c:pt>
                <c:pt idx="1">
                  <c:v>0.06</c:v>
                </c:pt>
                <c:pt idx="2">
                  <c:v>0.05</c:v>
                </c:pt>
              </c:numCache>
            </c:numRef>
          </c:val>
          <c:extLst>
            <c:ext xmlns:c16="http://schemas.microsoft.com/office/drawing/2014/chart" uri="{C3380CC4-5D6E-409C-BE32-E72D297353CC}">
              <c16:uniqueId val="{00000006-5B80-42E2-B4E0-8979445EDF5A}"/>
            </c:ext>
          </c:extLst>
        </c:ser>
        <c:dLbls>
          <c:showLegendKey val="0"/>
          <c:showVal val="1"/>
          <c:showCatName val="0"/>
          <c:showSerName val="0"/>
          <c:showPercent val="0"/>
          <c:showBubbleSize val="0"/>
        </c:dLbls>
        <c:gapWidth val="50"/>
        <c:overlap val="100"/>
        <c:axId val="308340224"/>
        <c:axId val="308341760"/>
      </c:barChart>
      <c:catAx>
        <c:axId val="308340224"/>
        <c:scaling>
          <c:orientation val="minMax"/>
        </c:scaling>
        <c:delete val="1"/>
        <c:axPos val="l"/>
        <c:numFmt formatCode="General" sourceLinked="1"/>
        <c:majorTickMark val="out"/>
        <c:minorTickMark val="none"/>
        <c:tickLblPos val="nextTo"/>
        <c:crossAx val="308341760"/>
        <c:crosses val="autoZero"/>
        <c:auto val="1"/>
        <c:lblAlgn val="ctr"/>
        <c:lblOffset val="100"/>
        <c:noMultiLvlLbl val="0"/>
      </c:catAx>
      <c:valAx>
        <c:axId val="308341760"/>
        <c:scaling>
          <c:orientation val="minMax"/>
          <c:max val="1"/>
          <c:min val="0"/>
        </c:scaling>
        <c:delete val="1"/>
        <c:axPos val="b"/>
        <c:numFmt formatCode="0%" sourceLinked="0"/>
        <c:majorTickMark val="out"/>
        <c:minorTickMark val="none"/>
        <c:tickLblPos val="nextTo"/>
        <c:crossAx val="308340224"/>
        <c:crosses val="autoZero"/>
        <c:crossBetween val="between"/>
        <c:majorUnit val="0.2"/>
      </c:valAx>
    </c:plotArea>
    <c:legend>
      <c:legendPos val="b"/>
      <c:layout>
        <c:manualLayout>
          <c:xMode val="edge"/>
          <c:yMode val="edge"/>
          <c:x val="0.19356071611153169"/>
          <c:y val="6.7088796084227326E-2"/>
          <c:w val="0.6103497611683617"/>
          <c:h val="8.9964743213068521E-2"/>
        </c:manualLayout>
      </c:layout>
      <c:overlay val="0"/>
      <c:txPr>
        <a:bodyPr/>
        <a:lstStyle/>
        <a:p>
          <a:pPr>
            <a:defRPr sz="1200"/>
          </a:pPr>
          <a:endParaRPr lang="en-US"/>
        </a:p>
      </c:txPr>
    </c:legend>
    <c:plotVisOnly val="1"/>
    <c:dispBlanksAs val="gap"/>
    <c:showDLblsOverMax val="0"/>
  </c:chart>
  <c:spPr>
    <a:ln w="0">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How satisfied are you with the opportunities to give feedback about the service or make a complaint?</a:t>
            </a:r>
          </a:p>
        </c:rich>
      </c:tx>
      <c:layout>
        <c:manualLayout>
          <c:xMode val="edge"/>
          <c:yMode val="edge"/>
          <c:x val="5.590225846853332E-2"/>
          <c:y val="8.9393402095795296E-3"/>
        </c:manualLayout>
      </c:layout>
      <c:overlay val="1"/>
    </c:title>
    <c:autoTitleDeleted val="0"/>
    <c:plotArea>
      <c:layout>
        <c:manualLayout>
          <c:layoutTarget val="inner"/>
          <c:xMode val="edge"/>
          <c:yMode val="edge"/>
          <c:x val="4.5380685973874096E-2"/>
          <c:y val="0.11975327207641838"/>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chemeClr val="accent6">
                  <a:lumMod val="60000"/>
                  <a:lumOff val="40000"/>
                </a:schemeClr>
              </a:solidFill>
            </c:spPr>
            <c:extLst>
              <c:ext xmlns:c16="http://schemas.microsoft.com/office/drawing/2014/chart" uri="{C3380CC4-5D6E-409C-BE32-E72D297353CC}">
                <c16:uniqueId val="{00000003-5DFD-46F2-8D7B-0FC1AAC75855}"/>
              </c:ext>
            </c:extLst>
          </c:dPt>
          <c:dPt>
            <c:idx val="2"/>
            <c:bubble3D val="0"/>
            <c:spPr>
              <a:solidFill>
                <a:schemeClr val="accent4">
                  <a:lumMod val="60000"/>
                  <a:lumOff val="40000"/>
                </a:scheme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Presentation!$D$564:$D$567</c:f>
              <c:strCache>
                <c:ptCount val="4"/>
                <c:pt idx="0">
                  <c:v>Very satisfied</c:v>
                </c:pt>
                <c:pt idx="1">
                  <c:v>Fairly satisfied</c:v>
                </c:pt>
                <c:pt idx="2">
                  <c:v>Neither</c:v>
                </c:pt>
                <c:pt idx="3">
                  <c:v>Dissatisfied</c:v>
                </c:pt>
              </c:strCache>
            </c:strRef>
          </c:cat>
          <c:val>
            <c:numRef>
              <c:f>Presentation!$E$564:$E$567</c:f>
              <c:numCache>
                <c:formatCode>0.0%</c:formatCode>
                <c:ptCount val="4"/>
                <c:pt idx="0">
                  <c:v>0.72</c:v>
                </c:pt>
                <c:pt idx="1">
                  <c:v>0.21</c:v>
                </c:pt>
                <c:pt idx="2">
                  <c:v>0.04</c:v>
                </c:pt>
                <c:pt idx="3">
                  <c:v>0.02</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4957922991541561"/>
          <c:y val="0.39355984597863225"/>
          <c:w val="0.30509710354807928"/>
          <c:h val="0.27549191683634983"/>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If you were not happy with the service you received or had concerns, would you raise them?</a:t>
            </a:r>
          </a:p>
        </c:rich>
      </c:tx>
      <c:layout>
        <c:manualLayout>
          <c:xMode val="edge"/>
          <c:yMode val="edge"/>
          <c:x val="0.12261075595184703"/>
          <c:y val="2.8195644526748633E-2"/>
        </c:manualLayout>
      </c:layout>
      <c:overlay val="1"/>
    </c:title>
    <c:autoTitleDeleted val="0"/>
    <c:plotArea>
      <c:layout>
        <c:manualLayout>
          <c:layoutTarget val="inner"/>
          <c:xMode val="edge"/>
          <c:yMode val="edge"/>
          <c:x val="5.5643436260831548E-2"/>
          <c:y val="0.17197083951625619"/>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rgbClr val="FF7979"/>
              </a:solidFill>
            </c:spPr>
            <c:extLst>
              <c:ext xmlns:c16="http://schemas.microsoft.com/office/drawing/2014/chart" uri="{C3380CC4-5D6E-409C-BE32-E72D297353CC}">
                <c16:uniqueId val="{00000003-5DFD-46F2-8D7B-0FC1AAC75855}"/>
              </c:ext>
            </c:extLst>
          </c:dPt>
          <c:dPt>
            <c:idx val="2"/>
            <c:bubble3D val="0"/>
            <c:spPr>
              <a:solidFill>
                <a:sysClr val="window" lastClr="FFFFFF">
                  <a:lumMod val="85000"/>
                </a:sys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6.8627759959207196E-4"/>
                  <c:y val="-3.2119189231808056E-4"/>
                </c:manualLayout>
              </c:layout>
              <c:numFmt formatCode="0%" sourceLinked="0"/>
              <c:spPr>
                <a:noFill/>
                <a:ln>
                  <a:noFill/>
                </a:ln>
                <a:effectLst/>
              </c:spPr>
              <c:txPr>
                <a:bodyPr/>
                <a:lstStyle/>
                <a:p>
                  <a:pPr>
                    <a:defRPr sz="1400" b="0">
                      <a:solidFill>
                        <a:schemeClr val="tx1">
                          <a:lumMod val="75000"/>
                          <a:lumOff val="2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Presentation!$A$584:$A$586</c:f>
              <c:strCache>
                <c:ptCount val="3"/>
                <c:pt idx="0">
                  <c:v>Yes</c:v>
                </c:pt>
                <c:pt idx="1">
                  <c:v>No</c:v>
                </c:pt>
                <c:pt idx="2">
                  <c:v>Don't know</c:v>
                </c:pt>
              </c:strCache>
            </c:strRef>
          </c:cat>
          <c:val>
            <c:numRef>
              <c:f>Presentation!$B$584:$B$586</c:f>
              <c:numCache>
                <c:formatCode>0.0%</c:formatCode>
                <c:ptCount val="3"/>
                <c:pt idx="0">
                  <c:v>0.91</c:v>
                </c:pt>
                <c:pt idx="1">
                  <c:v>0.03</c:v>
                </c:pt>
                <c:pt idx="2">
                  <c:v>7.0000000000000007E-2</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7300837734931496"/>
          <c:y val="0.38416758030444204"/>
          <c:w val="0.2686519114688129"/>
          <c:h val="0.2386149983220187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How satisfied  are you with the standard of care and support you have received?</a:t>
            </a:r>
          </a:p>
        </c:rich>
      </c:tx>
      <c:layout>
        <c:manualLayout>
          <c:xMode val="edge"/>
          <c:yMode val="edge"/>
          <c:x val="5.590225846853332E-2"/>
          <c:y val="8.9393402095795296E-3"/>
        </c:manualLayout>
      </c:layout>
      <c:overlay val="1"/>
    </c:title>
    <c:autoTitleDeleted val="0"/>
    <c:plotArea>
      <c:layout>
        <c:manualLayout>
          <c:layoutTarget val="inner"/>
          <c:xMode val="edge"/>
          <c:yMode val="edge"/>
          <c:x val="4.5380685973874096E-2"/>
          <c:y val="0.11975327207641838"/>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chemeClr val="accent6">
                  <a:lumMod val="60000"/>
                  <a:lumOff val="40000"/>
                </a:schemeClr>
              </a:solidFill>
            </c:spPr>
            <c:extLst>
              <c:ext xmlns:c16="http://schemas.microsoft.com/office/drawing/2014/chart" uri="{C3380CC4-5D6E-409C-BE32-E72D297353CC}">
                <c16:uniqueId val="{00000003-5DFD-46F2-8D7B-0FC1AAC75855}"/>
              </c:ext>
            </c:extLst>
          </c:dPt>
          <c:dPt>
            <c:idx val="2"/>
            <c:bubble3D val="0"/>
            <c:spPr>
              <a:solidFill>
                <a:schemeClr val="accent4">
                  <a:lumMod val="60000"/>
                  <a:lumOff val="40000"/>
                </a:schemeClr>
              </a:solidFill>
            </c:spPr>
            <c:extLst>
              <c:ext xmlns:c16="http://schemas.microsoft.com/office/drawing/2014/chart" uri="{C3380CC4-5D6E-409C-BE32-E72D297353CC}">
                <c16:uniqueId val="{00000005-5DFD-46F2-8D7B-0FC1AAC75855}"/>
              </c:ext>
            </c:extLst>
          </c:dPt>
          <c:dPt>
            <c:idx val="3"/>
            <c:bubble3D val="0"/>
            <c:spPr>
              <a:solidFill>
                <a:srgbClr val="FF7979"/>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Presentation!$D$652:$D$655</c:f>
              <c:strCache>
                <c:ptCount val="4"/>
                <c:pt idx="0">
                  <c:v>Very satisfied</c:v>
                </c:pt>
                <c:pt idx="1">
                  <c:v>Fairly satisfied</c:v>
                </c:pt>
                <c:pt idx="2">
                  <c:v>Neither</c:v>
                </c:pt>
                <c:pt idx="3">
                  <c:v>Dissatisfied</c:v>
                </c:pt>
              </c:strCache>
            </c:strRef>
          </c:cat>
          <c:val>
            <c:numRef>
              <c:f>Presentation!$E$652:$E$655</c:f>
              <c:numCache>
                <c:formatCode>0.0%</c:formatCode>
                <c:ptCount val="4"/>
                <c:pt idx="0">
                  <c:v>0.86</c:v>
                </c:pt>
                <c:pt idx="1">
                  <c:v>0.11</c:v>
                </c:pt>
                <c:pt idx="2">
                  <c:v>0.02</c:v>
                </c:pt>
                <c:pt idx="3">
                  <c:v>0.01</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3402089035938192"/>
          <c:y val="0.39364227541187435"/>
          <c:w val="0.2686519114688129"/>
          <c:h val="0.3381062651334487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8346472381927785"/>
          <c:y val="2.0982355746304245E-2"/>
          <c:w val="0.49705677242149848"/>
          <c:h val="0.96160146240081279"/>
        </c:manualLayout>
      </c:layout>
      <c:barChart>
        <c:barDir val="bar"/>
        <c:grouping val="clustered"/>
        <c:varyColors val="0"/>
        <c:ser>
          <c:idx val="0"/>
          <c:order val="0"/>
          <c:invertIfNegative val="0"/>
          <c:dPt>
            <c:idx val="0"/>
            <c:invertIfNegative val="0"/>
            <c:bubble3D val="0"/>
            <c:spPr>
              <a:solidFill>
                <a:srgbClr val="00B050"/>
              </a:solidFill>
            </c:spPr>
            <c:extLst>
              <c:ext xmlns:c16="http://schemas.microsoft.com/office/drawing/2014/chart" uri="{C3380CC4-5D6E-409C-BE32-E72D297353CC}">
                <c16:uniqueId val="{00000002-1A18-4385-B39D-46541CA177E4}"/>
              </c:ext>
            </c:extLst>
          </c:dPt>
          <c:dPt>
            <c:idx val="12"/>
            <c:invertIfNegative val="0"/>
            <c:bubble3D val="0"/>
            <c:spPr>
              <a:solidFill>
                <a:srgbClr val="FF8989"/>
              </a:solidFill>
            </c:spPr>
            <c:extLst>
              <c:ext xmlns:c16="http://schemas.microsoft.com/office/drawing/2014/chart" uri="{C3380CC4-5D6E-409C-BE32-E72D297353CC}">
                <c16:uniqueId val="{00000003-1A18-4385-B39D-46541CA177E4}"/>
              </c:ext>
            </c:extLst>
          </c:dPt>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Graphs'!$B$42:$N$42</c:f>
              <c:strCache>
                <c:ptCount val="13"/>
                <c:pt idx="0">
                  <c:v>Evolve Eating Disorder Service</c:v>
                </c:pt>
                <c:pt idx="1">
                  <c:v>Dental Services</c:v>
                </c:pt>
                <c:pt idx="2">
                  <c:v>Public Health</c:v>
                </c:pt>
                <c:pt idx="3">
                  <c:v>Nursing &amp; Conditions</c:v>
                </c:pt>
                <c:pt idx="4">
                  <c:v>Psychological Wellbeing Services</c:v>
                </c:pt>
                <c:pt idx="5">
                  <c:v>Therapies &amp; Rehab</c:v>
                </c:pt>
                <c:pt idx="6">
                  <c:v>Community Paediatrics &amp; Nursing</c:v>
                </c:pt>
                <c:pt idx="7">
                  <c:v>0-19 Services</c:v>
                </c:pt>
                <c:pt idx="8">
                  <c:v>Integrated Urgent Care</c:v>
                </c:pt>
                <c:pt idx="9">
                  <c:v>Primary Care AMPS &amp; CHPL</c:v>
                </c:pt>
                <c:pt idx="10">
                  <c:v>Pain Management</c:v>
                </c:pt>
                <c:pt idx="11">
                  <c:v>Integrated Sexual Health</c:v>
                </c:pt>
                <c:pt idx="12">
                  <c:v>Carers’ Information &amp; Support Service</c:v>
                </c:pt>
              </c:strCache>
            </c:strRef>
          </c:cat>
          <c:val>
            <c:numRef>
              <c:f>'Additional Graphs'!$B$43:$N$43</c:f>
              <c:numCache>
                <c:formatCode>#,##0%</c:formatCode>
                <c:ptCount val="13"/>
                <c:pt idx="0">
                  <c:v>1</c:v>
                </c:pt>
                <c:pt idx="1">
                  <c:v>0.98347107438016534</c:v>
                </c:pt>
                <c:pt idx="2">
                  <c:v>0.92307692307692313</c:v>
                </c:pt>
                <c:pt idx="3">
                  <c:v>0.90422535211267607</c:v>
                </c:pt>
                <c:pt idx="4">
                  <c:v>0.89873417721518989</c:v>
                </c:pt>
                <c:pt idx="5">
                  <c:v>0.88621794871794868</c:v>
                </c:pt>
                <c:pt idx="6">
                  <c:v>0.87755102040816324</c:v>
                </c:pt>
                <c:pt idx="7">
                  <c:v>0.85567010309278346</c:v>
                </c:pt>
                <c:pt idx="8">
                  <c:v>0.85011185682326618</c:v>
                </c:pt>
                <c:pt idx="9">
                  <c:v>0.77127659574468088</c:v>
                </c:pt>
                <c:pt idx="10">
                  <c:v>0.76666666666666672</c:v>
                </c:pt>
                <c:pt idx="11">
                  <c:v>0.75144508670520227</c:v>
                </c:pt>
                <c:pt idx="12">
                  <c:v>0.72727272727272729</c:v>
                </c:pt>
              </c:numCache>
            </c:numRef>
          </c:val>
          <c:extLst>
            <c:ext xmlns:c16="http://schemas.microsoft.com/office/drawing/2014/chart" uri="{C3380CC4-5D6E-409C-BE32-E72D297353CC}">
              <c16:uniqueId val="{00000000-CA1D-457B-B027-9994D8ECFD21}"/>
            </c:ext>
          </c:extLst>
        </c:ser>
        <c:dLbls>
          <c:showLegendKey val="0"/>
          <c:showVal val="0"/>
          <c:showCatName val="0"/>
          <c:showSerName val="0"/>
          <c:showPercent val="0"/>
          <c:showBubbleSize val="0"/>
        </c:dLbls>
        <c:gapWidth val="34"/>
        <c:axId val="172328448"/>
        <c:axId val="172329984"/>
      </c:barChart>
      <c:catAx>
        <c:axId val="172328448"/>
        <c:scaling>
          <c:orientation val="maxMin"/>
        </c:scaling>
        <c:delete val="0"/>
        <c:axPos val="l"/>
        <c:numFmt formatCode="General" sourceLinked="0"/>
        <c:majorTickMark val="out"/>
        <c:minorTickMark val="none"/>
        <c:tickLblPos val="nextTo"/>
        <c:txPr>
          <a:bodyPr/>
          <a:lstStyle/>
          <a:p>
            <a:pPr>
              <a:defRPr sz="1200">
                <a:solidFill>
                  <a:schemeClr val="tx1">
                    <a:lumMod val="75000"/>
                    <a:lumOff val="25000"/>
                  </a:schemeClr>
                </a:solidFill>
              </a:defRPr>
            </a:pPr>
            <a:endParaRPr lang="en-US"/>
          </a:p>
        </c:txPr>
        <c:crossAx val="172329984"/>
        <c:crosses val="autoZero"/>
        <c:auto val="1"/>
        <c:lblAlgn val="ctr"/>
        <c:lblOffset val="10"/>
        <c:noMultiLvlLbl val="0"/>
      </c:catAx>
      <c:valAx>
        <c:axId val="172329984"/>
        <c:scaling>
          <c:orientation val="minMax"/>
          <c:max val="1"/>
        </c:scaling>
        <c:delete val="1"/>
        <c:axPos val="t"/>
        <c:numFmt formatCode="#,##0%" sourceLinked="1"/>
        <c:majorTickMark val="out"/>
        <c:minorTickMark val="none"/>
        <c:tickLblPos val="nextTo"/>
        <c:crossAx val="172328448"/>
        <c:crosses val="autoZero"/>
        <c:crossBetween val="between"/>
      </c:valAx>
    </c:plotArea>
    <c:plotVisOnly val="1"/>
    <c:dispBlanksAs val="gap"/>
    <c:showDLblsOverMax val="0"/>
  </c:chart>
  <c:txPr>
    <a:bodyPr/>
    <a:lstStyle/>
    <a:p>
      <a:pPr>
        <a:defRPr sz="1200"/>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Demographic</a:t>
            </a:r>
            <a:r>
              <a:rPr lang="en-GB" baseline="0"/>
              <a:t> Comparison - % Very Satisfied with Standard of Care and Support</a:t>
            </a:r>
            <a:endParaRPr lang="en-GB"/>
          </a:p>
        </c:rich>
      </c:tx>
      <c:layout>
        <c:manualLayout>
          <c:xMode val="edge"/>
          <c:yMode val="edge"/>
          <c:x val="0.17124176732811083"/>
          <c:y val="2.52935067111030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rgbClr val="00B050"/>
            </a:solidFill>
            <a:ln>
              <a:noFill/>
            </a:ln>
            <a:effectLst/>
          </c:spPr>
          <c:invertIfNegative val="0"/>
          <c:dPt>
            <c:idx val="0"/>
            <c:invertIfNegative val="0"/>
            <c:bubble3D val="0"/>
            <c:spPr>
              <a:solidFill>
                <a:srgbClr val="009FE3"/>
              </a:solidFill>
              <a:ln>
                <a:noFill/>
              </a:ln>
              <a:effectLst/>
            </c:spPr>
            <c:extLst>
              <c:ext xmlns:c16="http://schemas.microsoft.com/office/drawing/2014/chart" uri="{C3380CC4-5D6E-409C-BE32-E72D297353CC}">
                <c16:uniqueId val="{00000002-F48D-4E8A-AE24-1C62B9FAFD9B}"/>
              </c:ext>
            </c:extLst>
          </c:dPt>
          <c:dPt>
            <c:idx val="1"/>
            <c:invertIfNegative val="0"/>
            <c:bubble3D val="0"/>
            <c:spPr>
              <a:solidFill>
                <a:srgbClr val="009FE3"/>
              </a:solidFill>
              <a:ln>
                <a:noFill/>
              </a:ln>
              <a:effectLst/>
            </c:spPr>
            <c:extLst>
              <c:ext xmlns:c16="http://schemas.microsoft.com/office/drawing/2014/chart" uri="{C3380CC4-5D6E-409C-BE32-E72D297353CC}">
                <c16:uniqueId val="{00000003-F48D-4E8A-AE24-1C62B9FAFD9B}"/>
              </c:ext>
            </c:extLst>
          </c:dPt>
          <c:dPt>
            <c:idx val="2"/>
            <c:invertIfNegative val="0"/>
            <c:bubble3D val="0"/>
            <c:spPr>
              <a:solidFill>
                <a:srgbClr val="92C022"/>
              </a:solidFill>
              <a:ln>
                <a:noFill/>
              </a:ln>
              <a:effectLst/>
            </c:spPr>
            <c:extLst>
              <c:ext xmlns:c16="http://schemas.microsoft.com/office/drawing/2014/chart" uri="{C3380CC4-5D6E-409C-BE32-E72D297353CC}">
                <c16:uniqueId val="{00000004-F48D-4E8A-AE24-1C62B9FAFD9B}"/>
              </c:ext>
            </c:extLst>
          </c:dPt>
          <c:dPt>
            <c:idx val="3"/>
            <c:invertIfNegative val="0"/>
            <c:bubble3D val="0"/>
            <c:spPr>
              <a:solidFill>
                <a:srgbClr val="92C022"/>
              </a:solidFill>
              <a:ln>
                <a:noFill/>
              </a:ln>
              <a:effectLst/>
            </c:spPr>
            <c:extLst>
              <c:ext xmlns:c16="http://schemas.microsoft.com/office/drawing/2014/chart" uri="{C3380CC4-5D6E-409C-BE32-E72D297353CC}">
                <c16:uniqueId val="{00000005-F48D-4E8A-AE24-1C62B9FAFD9B}"/>
              </c:ext>
            </c:extLst>
          </c:dPt>
          <c:dPt>
            <c:idx val="4"/>
            <c:invertIfNegative val="0"/>
            <c:bubble3D val="0"/>
            <c:spPr>
              <a:solidFill>
                <a:srgbClr val="F49100"/>
              </a:solidFill>
              <a:ln>
                <a:noFill/>
              </a:ln>
              <a:effectLst/>
            </c:spPr>
            <c:extLst>
              <c:ext xmlns:c16="http://schemas.microsoft.com/office/drawing/2014/chart" uri="{C3380CC4-5D6E-409C-BE32-E72D297353CC}">
                <c16:uniqueId val="{00000006-F48D-4E8A-AE24-1C62B9FAFD9B}"/>
              </c:ext>
            </c:extLst>
          </c:dPt>
          <c:dPt>
            <c:idx val="5"/>
            <c:invertIfNegative val="0"/>
            <c:bubble3D val="0"/>
            <c:spPr>
              <a:solidFill>
                <a:srgbClr val="F49100"/>
              </a:solidFill>
              <a:ln>
                <a:noFill/>
              </a:ln>
              <a:effectLst/>
            </c:spPr>
            <c:extLst>
              <c:ext xmlns:c16="http://schemas.microsoft.com/office/drawing/2014/chart" uri="{C3380CC4-5D6E-409C-BE32-E72D297353CC}">
                <c16:uniqueId val="{00000007-F48D-4E8A-AE24-1C62B9FAFD9B}"/>
              </c:ext>
            </c:extLst>
          </c:dPt>
          <c:dPt>
            <c:idx val="6"/>
            <c:invertIfNegative val="0"/>
            <c:bubble3D val="0"/>
            <c:spPr>
              <a:solidFill>
                <a:srgbClr val="F49100"/>
              </a:solidFill>
              <a:ln>
                <a:noFill/>
              </a:ln>
              <a:effectLst/>
            </c:spPr>
            <c:extLst>
              <c:ext xmlns:c16="http://schemas.microsoft.com/office/drawing/2014/chart" uri="{C3380CC4-5D6E-409C-BE32-E72D297353CC}">
                <c16:uniqueId val="{00000008-F48D-4E8A-AE24-1C62B9FAFD9B}"/>
              </c:ext>
            </c:extLst>
          </c:dPt>
          <c:dPt>
            <c:idx val="7"/>
            <c:invertIfNegative val="0"/>
            <c:bubble3D val="0"/>
            <c:spPr>
              <a:solidFill>
                <a:srgbClr val="972481"/>
              </a:solidFill>
              <a:ln>
                <a:noFill/>
              </a:ln>
              <a:effectLst/>
            </c:spPr>
            <c:extLst>
              <c:ext xmlns:c16="http://schemas.microsoft.com/office/drawing/2014/chart" uri="{C3380CC4-5D6E-409C-BE32-E72D297353CC}">
                <c16:uniqueId val="{00000009-F48D-4E8A-AE24-1C62B9FAFD9B}"/>
              </c:ext>
            </c:extLst>
          </c:dPt>
          <c:dPt>
            <c:idx val="8"/>
            <c:invertIfNegative val="0"/>
            <c:bubble3D val="0"/>
            <c:spPr>
              <a:solidFill>
                <a:srgbClr val="972481"/>
              </a:solidFill>
              <a:ln>
                <a:noFill/>
              </a:ln>
              <a:effectLst/>
            </c:spPr>
            <c:extLst>
              <c:ext xmlns:c16="http://schemas.microsoft.com/office/drawing/2014/chart" uri="{C3380CC4-5D6E-409C-BE32-E72D297353CC}">
                <c16:uniqueId val="{0000000A-F48D-4E8A-AE24-1C62B9FAFD9B}"/>
              </c:ext>
            </c:extLst>
          </c:dPt>
          <c:dPt>
            <c:idx val="9"/>
            <c:invertIfNegative val="0"/>
            <c:bubble3D val="0"/>
            <c:spPr>
              <a:solidFill>
                <a:srgbClr val="00A19A"/>
              </a:solidFill>
              <a:ln>
                <a:noFill/>
              </a:ln>
              <a:effectLst/>
            </c:spPr>
            <c:extLst>
              <c:ext xmlns:c16="http://schemas.microsoft.com/office/drawing/2014/chart" uri="{C3380CC4-5D6E-409C-BE32-E72D297353CC}">
                <c16:uniqueId val="{0000000B-F48D-4E8A-AE24-1C62B9FAFD9B}"/>
              </c:ext>
            </c:extLst>
          </c:dPt>
          <c:dPt>
            <c:idx val="10"/>
            <c:invertIfNegative val="0"/>
            <c:bubble3D val="0"/>
            <c:spPr>
              <a:solidFill>
                <a:srgbClr val="00A19A"/>
              </a:solidFill>
              <a:ln>
                <a:noFill/>
              </a:ln>
              <a:effectLst/>
            </c:spPr>
            <c:extLst>
              <c:ext xmlns:c16="http://schemas.microsoft.com/office/drawing/2014/chart" uri="{C3380CC4-5D6E-409C-BE32-E72D297353CC}">
                <c16:uniqueId val="{0000000C-F48D-4E8A-AE24-1C62B9FAFD9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Sheet1!$B$61:$L$62</c:f>
              <c:multiLvlStrCache>
                <c:ptCount val="11"/>
                <c:lvl>
                  <c:pt idx="0">
                    <c:v>Hull</c:v>
                  </c:pt>
                  <c:pt idx="1">
                    <c:v>East Riding</c:v>
                  </c:pt>
                  <c:pt idx="2">
                    <c:v>Male</c:v>
                  </c:pt>
                  <c:pt idx="3">
                    <c:v>Female</c:v>
                  </c:pt>
                  <c:pt idx="4">
                    <c:v>16-34</c:v>
                  </c:pt>
                  <c:pt idx="5">
                    <c:v>35-54</c:v>
                  </c:pt>
                  <c:pt idx="6">
                    <c:v>55+</c:v>
                  </c:pt>
                  <c:pt idx="7">
                    <c:v>White</c:v>
                  </c:pt>
                  <c:pt idx="8">
                    <c:v>BAME</c:v>
                  </c:pt>
                  <c:pt idx="9">
                    <c:v>Yes</c:v>
                  </c:pt>
                  <c:pt idx="10">
                    <c:v>No</c:v>
                  </c:pt>
                </c:lvl>
                <c:lvl>
                  <c:pt idx="0">
                    <c:v>Area</c:v>
                  </c:pt>
                  <c:pt idx="2">
                    <c:v>Gender</c:v>
                  </c:pt>
                  <c:pt idx="4">
                    <c:v>Age</c:v>
                  </c:pt>
                  <c:pt idx="7">
                    <c:v>Ethnicity</c:v>
                  </c:pt>
                  <c:pt idx="9">
                    <c:v>Disability</c:v>
                  </c:pt>
                </c:lvl>
              </c:multiLvlStrCache>
            </c:multiLvlStrRef>
          </c:cat>
          <c:val>
            <c:numRef>
              <c:f>Sheet1!$B$63:$L$63</c:f>
              <c:numCache>
                <c:formatCode>0%</c:formatCode>
                <c:ptCount val="11"/>
                <c:pt idx="0">
                  <c:v>0.84525547445255478</c:v>
                </c:pt>
                <c:pt idx="1">
                  <c:v>0.88928571428571423</c:v>
                </c:pt>
                <c:pt idx="2">
                  <c:v>0.8905579399141631</c:v>
                </c:pt>
                <c:pt idx="3">
                  <c:v>0.84502698535080956</c:v>
                </c:pt>
                <c:pt idx="4">
                  <c:v>0.8</c:v>
                </c:pt>
                <c:pt idx="5">
                  <c:v>0.88</c:v>
                </c:pt>
                <c:pt idx="6">
                  <c:v>0.9</c:v>
                </c:pt>
                <c:pt idx="7">
                  <c:v>0.86607970342910101</c:v>
                </c:pt>
                <c:pt idx="8">
                  <c:v>0.796875</c:v>
                </c:pt>
                <c:pt idx="9">
                  <c:v>0.85906862745098034</c:v>
                </c:pt>
                <c:pt idx="10">
                  <c:v>0.88182498130142106</c:v>
                </c:pt>
              </c:numCache>
            </c:numRef>
          </c:val>
          <c:extLst>
            <c:ext xmlns:c16="http://schemas.microsoft.com/office/drawing/2014/chart" uri="{C3380CC4-5D6E-409C-BE32-E72D297353CC}">
              <c16:uniqueId val="{00000000-F48D-4E8A-AE24-1C62B9FAFD9B}"/>
            </c:ext>
          </c:extLst>
        </c:ser>
        <c:dLbls>
          <c:showLegendKey val="0"/>
          <c:showVal val="0"/>
          <c:showCatName val="0"/>
          <c:showSerName val="0"/>
          <c:showPercent val="0"/>
          <c:showBubbleSize val="0"/>
        </c:dLbls>
        <c:gapWidth val="107"/>
        <c:overlap val="100"/>
        <c:axId val="992989088"/>
        <c:axId val="992987776"/>
      </c:barChart>
      <c:catAx>
        <c:axId val="99298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92987776"/>
        <c:crosses val="autoZero"/>
        <c:auto val="1"/>
        <c:lblAlgn val="ctr"/>
        <c:lblOffset val="100"/>
        <c:noMultiLvlLbl val="0"/>
      </c:catAx>
      <c:valAx>
        <c:axId val="992987776"/>
        <c:scaling>
          <c:orientation val="minMax"/>
          <c:min val="0.5"/>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99298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b="0" i="0" baseline="0">
                <a:effectLst/>
              </a:rPr>
              <a:t>How satisfied  are you with the standard of care and support you have received? </a:t>
            </a:r>
            <a:r>
              <a:rPr lang="en-GB" sz="1400" b="1" i="0" baseline="0">
                <a:effectLst/>
              </a:rPr>
              <a:t>NET Satisfied</a:t>
            </a:r>
            <a:endParaRPr lang="en-GB" sz="1400">
              <a:effectLst/>
            </a:endParaRPr>
          </a:p>
        </c:rich>
      </c:tx>
      <c:overlay val="0"/>
    </c:title>
    <c:autoTitleDeleted val="0"/>
    <c:plotArea>
      <c:layout>
        <c:manualLayout>
          <c:layoutTarget val="inner"/>
          <c:xMode val="edge"/>
          <c:yMode val="edge"/>
          <c:x val="1.3902192058235955E-2"/>
          <c:y val="0.24942708387193901"/>
          <c:w val="0.9721956158835281"/>
          <c:h val="0.66665191638611077"/>
        </c:manualLayout>
      </c:layout>
      <c:lineChart>
        <c:grouping val="standard"/>
        <c:varyColors val="0"/>
        <c:ser>
          <c:idx val="0"/>
          <c:order val="0"/>
          <c:tx>
            <c:strRef>
              <c:f>'Additional Graphs'!$A$82</c:f>
              <c:strCache>
                <c:ptCount val="1"/>
                <c:pt idx="0">
                  <c:v>At all times</c:v>
                </c:pt>
              </c:strCache>
            </c:strRef>
          </c:tx>
          <c:spPr>
            <a:ln w="28575"/>
          </c:spPr>
          <c:marker>
            <c:symbol val="none"/>
          </c:marker>
          <c:dLbls>
            <c:numFmt formatCode="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Graphs'!$B$81:$I$81</c:f>
              <c:strCache>
                <c:ptCount val="8"/>
                <c:pt idx="0">
                  <c:v>2019/20</c:v>
                </c:pt>
                <c:pt idx="1">
                  <c:v>2018/19</c:v>
                </c:pt>
                <c:pt idx="2">
                  <c:v>2017/18</c:v>
                </c:pt>
                <c:pt idx="3">
                  <c:v>2016/17</c:v>
                </c:pt>
                <c:pt idx="4">
                  <c:v>2015/16</c:v>
                </c:pt>
                <c:pt idx="5">
                  <c:v>2014/15</c:v>
                </c:pt>
                <c:pt idx="6">
                  <c:v>2013/14</c:v>
                </c:pt>
                <c:pt idx="7">
                  <c:v>2012/13</c:v>
                </c:pt>
              </c:strCache>
            </c:strRef>
          </c:cat>
          <c:val>
            <c:numRef>
              <c:f>'Additional Graphs'!$B$82:$I$82</c:f>
              <c:numCache>
                <c:formatCode>##,##0.0%</c:formatCode>
                <c:ptCount val="8"/>
                <c:pt idx="0">
                  <c:v>0.98</c:v>
                </c:pt>
                <c:pt idx="1">
                  <c:v>0.98</c:v>
                </c:pt>
                <c:pt idx="2">
                  <c:v>0.98</c:v>
                </c:pt>
                <c:pt idx="3">
                  <c:v>0.98</c:v>
                </c:pt>
                <c:pt idx="4">
                  <c:v>0.97</c:v>
                </c:pt>
                <c:pt idx="5">
                  <c:v>0.97</c:v>
                </c:pt>
                <c:pt idx="6">
                  <c:v>0.97</c:v>
                </c:pt>
                <c:pt idx="7">
                  <c:v>0.95</c:v>
                </c:pt>
              </c:numCache>
            </c:numRef>
          </c:val>
          <c:smooth val="0"/>
          <c:extLst>
            <c:ext xmlns:c16="http://schemas.microsoft.com/office/drawing/2014/chart" uri="{C3380CC4-5D6E-409C-BE32-E72D297353CC}">
              <c16:uniqueId val="{00000000-7FB8-47C9-89D2-5D42DABCB549}"/>
            </c:ext>
          </c:extLst>
        </c:ser>
        <c:dLbls>
          <c:showLegendKey val="0"/>
          <c:showVal val="0"/>
          <c:showCatName val="0"/>
          <c:showSerName val="0"/>
          <c:showPercent val="0"/>
          <c:showBubbleSize val="0"/>
        </c:dLbls>
        <c:smooth val="0"/>
        <c:axId val="146969344"/>
        <c:axId val="146970880"/>
      </c:lineChart>
      <c:catAx>
        <c:axId val="146969344"/>
        <c:scaling>
          <c:orientation val="maxMin"/>
        </c:scaling>
        <c:delete val="0"/>
        <c:axPos val="b"/>
        <c:numFmt formatCode="General" sourceLinked="1"/>
        <c:majorTickMark val="out"/>
        <c:minorTickMark val="none"/>
        <c:tickLblPos val="nextTo"/>
        <c:txPr>
          <a:bodyPr/>
          <a:lstStyle/>
          <a:p>
            <a:pPr>
              <a:defRPr sz="1400"/>
            </a:pPr>
            <a:endParaRPr lang="en-US"/>
          </a:p>
        </c:txPr>
        <c:crossAx val="146970880"/>
        <c:crosses val="autoZero"/>
        <c:auto val="1"/>
        <c:lblAlgn val="ctr"/>
        <c:lblOffset val="100"/>
        <c:noMultiLvlLbl val="0"/>
      </c:catAx>
      <c:valAx>
        <c:axId val="146970880"/>
        <c:scaling>
          <c:orientation val="minMax"/>
          <c:max val="1"/>
          <c:min val="0.75000000000000011"/>
        </c:scaling>
        <c:delete val="1"/>
        <c:axPos val="r"/>
        <c:numFmt formatCode="##,##0.0%" sourceLinked="1"/>
        <c:majorTickMark val="out"/>
        <c:minorTickMark val="none"/>
        <c:tickLblPos val="nextTo"/>
        <c:crossAx val="1469693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50077289990406659"/>
          <c:y val="2.0982355746304245E-2"/>
          <c:w val="0.49575798148463762"/>
          <c:h val="0.94481257784628025"/>
        </c:manualLayout>
      </c:layout>
      <c:barChart>
        <c:barDir val="bar"/>
        <c:grouping val="clustered"/>
        <c:varyColors val="0"/>
        <c:ser>
          <c:idx val="0"/>
          <c:order val="0"/>
          <c:invertIfNegative val="0"/>
          <c:dPt>
            <c:idx val="12"/>
            <c:invertIfNegative val="0"/>
            <c:bubble3D val="0"/>
            <c:spPr>
              <a:solidFill>
                <a:srgbClr val="FF7979"/>
              </a:solidFill>
            </c:spPr>
            <c:extLst>
              <c:ext xmlns:c16="http://schemas.microsoft.com/office/drawing/2014/chart" uri="{C3380CC4-5D6E-409C-BE32-E72D297353CC}">
                <c16:uniqueId val="{00000000-3141-44C8-B400-CF534113E9B0}"/>
              </c:ext>
            </c:extLst>
          </c:dPt>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Graphs'!$A$4:$M$4</c:f>
              <c:strCache>
                <c:ptCount val="13"/>
                <c:pt idx="0">
                  <c:v>Carers’ Information &amp; Support Service</c:v>
                </c:pt>
                <c:pt idx="1">
                  <c:v>Evolve Eating Disorder Service</c:v>
                </c:pt>
                <c:pt idx="2">
                  <c:v>Public Health</c:v>
                </c:pt>
                <c:pt idx="3">
                  <c:v>0-19 Services</c:v>
                </c:pt>
                <c:pt idx="4">
                  <c:v>Community Paediatrics &amp; Nursing</c:v>
                </c:pt>
                <c:pt idx="5">
                  <c:v>Nursing &amp; Conditions</c:v>
                </c:pt>
                <c:pt idx="6">
                  <c:v>Dental Services</c:v>
                </c:pt>
                <c:pt idx="7">
                  <c:v>Psychological Wellbeing Services</c:v>
                </c:pt>
                <c:pt idx="8">
                  <c:v>Integrated Urgent Care</c:v>
                </c:pt>
                <c:pt idx="9">
                  <c:v>Therapies &amp; Rehab</c:v>
                </c:pt>
                <c:pt idx="10">
                  <c:v>Integrated Sexual Health</c:v>
                </c:pt>
                <c:pt idx="11">
                  <c:v>Primary Care AMPS &amp; CHPL</c:v>
                </c:pt>
                <c:pt idx="12">
                  <c:v>Pain Management</c:v>
                </c:pt>
              </c:strCache>
            </c:strRef>
          </c:cat>
          <c:val>
            <c:numRef>
              <c:f>'Additional Graphs'!$A$5:$M$5</c:f>
              <c:numCache>
                <c:formatCode>#,##0%</c:formatCode>
                <c:ptCount val="13"/>
                <c:pt idx="0">
                  <c:v>1</c:v>
                </c:pt>
                <c:pt idx="1">
                  <c:v>1</c:v>
                </c:pt>
                <c:pt idx="2">
                  <c:v>1</c:v>
                </c:pt>
                <c:pt idx="3">
                  <c:v>0.98</c:v>
                </c:pt>
                <c:pt idx="4">
                  <c:v>0.98</c:v>
                </c:pt>
                <c:pt idx="5">
                  <c:v>0.96448087431693985</c:v>
                </c:pt>
                <c:pt idx="6">
                  <c:v>0.95867768595041325</c:v>
                </c:pt>
                <c:pt idx="7">
                  <c:v>0.95</c:v>
                </c:pt>
                <c:pt idx="8">
                  <c:v>0.94</c:v>
                </c:pt>
                <c:pt idx="9">
                  <c:v>0.93977812995245646</c:v>
                </c:pt>
                <c:pt idx="10">
                  <c:v>0.91954022988505746</c:v>
                </c:pt>
                <c:pt idx="11">
                  <c:v>0.8936170212765957</c:v>
                </c:pt>
                <c:pt idx="12">
                  <c:v>0.8833333333333333</c:v>
                </c:pt>
              </c:numCache>
            </c:numRef>
          </c:val>
          <c:extLst>
            <c:ext xmlns:c16="http://schemas.microsoft.com/office/drawing/2014/chart" uri="{C3380CC4-5D6E-409C-BE32-E72D297353CC}">
              <c16:uniqueId val="{00000000-CA1D-457B-B027-9994D8ECFD21}"/>
            </c:ext>
          </c:extLst>
        </c:ser>
        <c:dLbls>
          <c:showLegendKey val="0"/>
          <c:showVal val="0"/>
          <c:showCatName val="0"/>
          <c:showSerName val="0"/>
          <c:showPercent val="0"/>
          <c:showBubbleSize val="0"/>
        </c:dLbls>
        <c:gapWidth val="34"/>
        <c:axId val="172328448"/>
        <c:axId val="172329984"/>
      </c:barChart>
      <c:catAx>
        <c:axId val="172328448"/>
        <c:scaling>
          <c:orientation val="maxMin"/>
        </c:scaling>
        <c:delete val="0"/>
        <c:axPos val="l"/>
        <c:numFmt formatCode="General" sourceLinked="0"/>
        <c:majorTickMark val="out"/>
        <c:minorTickMark val="none"/>
        <c:tickLblPos val="nextTo"/>
        <c:txPr>
          <a:bodyPr/>
          <a:lstStyle/>
          <a:p>
            <a:pPr>
              <a:defRPr sz="1200">
                <a:solidFill>
                  <a:schemeClr val="tx1">
                    <a:lumMod val="75000"/>
                    <a:lumOff val="25000"/>
                  </a:schemeClr>
                </a:solidFill>
              </a:defRPr>
            </a:pPr>
            <a:endParaRPr lang="en-US"/>
          </a:p>
        </c:txPr>
        <c:crossAx val="172329984"/>
        <c:crosses val="autoZero"/>
        <c:auto val="1"/>
        <c:lblAlgn val="ctr"/>
        <c:lblOffset val="10"/>
        <c:noMultiLvlLbl val="0"/>
      </c:catAx>
      <c:valAx>
        <c:axId val="172329984"/>
        <c:scaling>
          <c:orientation val="minMax"/>
          <c:max val="1"/>
          <c:min val="0.60000000000000009"/>
        </c:scaling>
        <c:delete val="1"/>
        <c:axPos val="t"/>
        <c:numFmt formatCode="#,##0%" sourceLinked="1"/>
        <c:majorTickMark val="out"/>
        <c:minorTickMark val="none"/>
        <c:tickLblPos val="nextTo"/>
        <c:crossAx val="172328448"/>
        <c:crosses val="autoZero"/>
        <c:crossBetween val="between"/>
      </c:valAx>
    </c:plotArea>
    <c:plotVisOnly val="1"/>
    <c:dispBlanksAs val="gap"/>
    <c:showDLblsOverMax val="0"/>
  </c:chart>
  <c:txPr>
    <a:bodyPr/>
    <a:lstStyle/>
    <a:p>
      <a:pPr>
        <a:defRPr sz="12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How satisfied  are you with your overall experience?</a:t>
            </a:r>
          </a:p>
        </c:rich>
      </c:tx>
      <c:layout>
        <c:manualLayout>
          <c:xMode val="edge"/>
          <c:yMode val="edge"/>
          <c:x val="5.590225846853332E-2"/>
          <c:y val="8.9393402095795296E-3"/>
        </c:manualLayout>
      </c:layout>
      <c:overlay val="1"/>
    </c:title>
    <c:autoTitleDeleted val="0"/>
    <c:plotArea>
      <c:layout>
        <c:manualLayout>
          <c:layoutTarget val="inner"/>
          <c:xMode val="edge"/>
          <c:yMode val="edge"/>
          <c:x val="4.5380685973874096E-2"/>
          <c:y val="0.11975327207641838"/>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chemeClr val="accent6">
                  <a:lumMod val="60000"/>
                  <a:lumOff val="40000"/>
                </a:schemeClr>
              </a:solidFill>
            </c:spPr>
            <c:extLst>
              <c:ext xmlns:c16="http://schemas.microsoft.com/office/drawing/2014/chart" uri="{C3380CC4-5D6E-409C-BE32-E72D297353CC}">
                <c16:uniqueId val="{00000003-5DFD-46F2-8D7B-0FC1AAC75855}"/>
              </c:ext>
            </c:extLst>
          </c:dPt>
          <c:dPt>
            <c:idx val="2"/>
            <c:bubble3D val="0"/>
            <c:spPr>
              <a:solidFill>
                <a:schemeClr val="accent4">
                  <a:lumMod val="60000"/>
                  <a:lumOff val="40000"/>
                </a:scheme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1.478993839823416E-2"/>
                  <c:y val="-1.34929717844630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Presentation!$D$692:$D$695</c:f>
              <c:strCache>
                <c:ptCount val="4"/>
                <c:pt idx="0">
                  <c:v>Very satisfied</c:v>
                </c:pt>
                <c:pt idx="1">
                  <c:v>Fairly satisfied</c:v>
                </c:pt>
                <c:pt idx="2">
                  <c:v>Neither</c:v>
                </c:pt>
                <c:pt idx="3">
                  <c:v>Dissatisfied</c:v>
                </c:pt>
              </c:strCache>
            </c:strRef>
          </c:cat>
          <c:val>
            <c:numRef>
              <c:f>Presentation!$E$692:$E$695</c:f>
              <c:numCache>
                <c:formatCode>#,##0%</c:formatCode>
                <c:ptCount val="4"/>
                <c:pt idx="0">
                  <c:v>0.81269557443004026</c:v>
                </c:pt>
                <c:pt idx="1">
                  <c:v>0.15243629861421545</c:v>
                </c:pt>
                <c:pt idx="2" formatCode="0.0%">
                  <c:v>0.02</c:v>
                </c:pt>
                <c:pt idx="3" formatCode="0.0%">
                  <c:v>0.01</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6032073838201011"/>
          <c:y val="0.42869335042910556"/>
          <c:w val="0.2686519114688129"/>
          <c:h val="0.3381062651334487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52435495482270233"/>
          <c:y val="2.0982355746304245E-2"/>
          <c:w val="0.47564504517729772"/>
          <c:h val="0.94469500871708001"/>
        </c:manualLayout>
      </c:layout>
      <c:barChart>
        <c:barDir val="bar"/>
        <c:grouping val="clustered"/>
        <c:varyColors val="0"/>
        <c:ser>
          <c:idx val="0"/>
          <c:order val="0"/>
          <c:invertIfNegative val="0"/>
          <c:dPt>
            <c:idx val="0"/>
            <c:invertIfNegative val="0"/>
            <c:bubble3D val="0"/>
            <c:spPr>
              <a:solidFill>
                <a:srgbClr val="00B050"/>
              </a:solidFill>
            </c:spPr>
            <c:extLst>
              <c:ext xmlns:c16="http://schemas.microsoft.com/office/drawing/2014/chart" uri="{C3380CC4-5D6E-409C-BE32-E72D297353CC}">
                <c16:uniqueId val="{00000002-74AE-4A7A-8603-436890DBBC8C}"/>
              </c:ext>
            </c:extLst>
          </c:dPt>
          <c:dPt>
            <c:idx val="12"/>
            <c:invertIfNegative val="0"/>
            <c:bubble3D val="0"/>
            <c:spPr>
              <a:solidFill>
                <a:srgbClr val="FF8989"/>
              </a:solidFill>
            </c:spPr>
            <c:extLst>
              <c:ext xmlns:c16="http://schemas.microsoft.com/office/drawing/2014/chart" uri="{C3380CC4-5D6E-409C-BE32-E72D297353CC}">
                <c16:uniqueId val="{00000003-74AE-4A7A-8603-436890DBBC8C}"/>
              </c:ext>
            </c:extLst>
          </c:dPt>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Graphs'!$B$108:$N$108</c:f>
              <c:strCache>
                <c:ptCount val="13"/>
                <c:pt idx="0">
                  <c:v>Evolve Eating Disorder Service</c:v>
                </c:pt>
                <c:pt idx="1">
                  <c:v>Public Health</c:v>
                </c:pt>
                <c:pt idx="2">
                  <c:v>Dental Services</c:v>
                </c:pt>
                <c:pt idx="3">
                  <c:v>Psychological Wellbeing Services</c:v>
                </c:pt>
                <c:pt idx="4">
                  <c:v>Nursing &amp; Conditions</c:v>
                </c:pt>
                <c:pt idx="5">
                  <c:v>Therapies &amp; Rehab</c:v>
                </c:pt>
                <c:pt idx="6">
                  <c:v>Community Paediatrics &amp; Nursing</c:v>
                </c:pt>
                <c:pt idx="7">
                  <c:v>0-19 Services</c:v>
                </c:pt>
                <c:pt idx="8">
                  <c:v>Carers’ Information &amp; Support Service</c:v>
                </c:pt>
                <c:pt idx="9">
                  <c:v>Integrated Urgent Care</c:v>
                </c:pt>
                <c:pt idx="10">
                  <c:v>Pain Management</c:v>
                </c:pt>
                <c:pt idx="11">
                  <c:v>Primary Care AMPS &amp; CHPL</c:v>
                </c:pt>
                <c:pt idx="12">
                  <c:v>Integrated Sexual Health</c:v>
                </c:pt>
              </c:strCache>
            </c:strRef>
          </c:cat>
          <c:val>
            <c:numRef>
              <c:f>'Additional Graphs'!$B$109:$N$109</c:f>
              <c:numCache>
                <c:formatCode>#,##0%</c:formatCode>
                <c:ptCount val="13"/>
                <c:pt idx="0">
                  <c:v>1</c:v>
                </c:pt>
                <c:pt idx="1">
                  <c:v>0.92307692307692313</c:v>
                </c:pt>
                <c:pt idx="2">
                  <c:v>0.90909090909090906</c:v>
                </c:pt>
                <c:pt idx="3">
                  <c:v>0.88607594936708856</c:v>
                </c:pt>
                <c:pt idx="4">
                  <c:v>0.88450704225352117</c:v>
                </c:pt>
                <c:pt idx="5">
                  <c:v>0.84799999999999998</c:v>
                </c:pt>
                <c:pt idx="6">
                  <c:v>0.84</c:v>
                </c:pt>
                <c:pt idx="7">
                  <c:v>0.82653061224489799</c:v>
                </c:pt>
                <c:pt idx="8">
                  <c:v>0.81818181818181823</c:v>
                </c:pt>
                <c:pt idx="9">
                  <c:v>0.77130044843049328</c:v>
                </c:pt>
                <c:pt idx="10">
                  <c:v>0.73333333333333328</c:v>
                </c:pt>
                <c:pt idx="11">
                  <c:v>0.69148936170212771</c:v>
                </c:pt>
                <c:pt idx="12">
                  <c:v>0.66473988439306353</c:v>
                </c:pt>
              </c:numCache>
            </c:numRef>
          </c:val>
          <c:extLst>
            <c:ext xmlns:c16="http://schemas.microsoft.com/office/drawing/2014/chart" uri="{C3380CC4-5D6E-409C-BE32-E72D297353CC}">
              <c16:uniqueId val="{00000000-CA1D-457B-B027-9994D8ECFD21}"/>
            </c:ext>
          </c:extLst>
        </c:ser>
        <c:dLbls>
          <c:showLegendKey val="0"/>
          <c:showVal val="0"/>
          <c:showCatName val="0"/>
          <c:showSerName val="0"/>
          <c:showPercent val="0"/>
          <c:showBubbleSize val="0"/>
        </c:dLbls>
        <c:gapWidth val="34"/>
        <c:axId val="172328448"/>
        <c:axId val="172329984"/>
      </c:barChart>
      <c:catAx>
        <c:axId val="172328448"/>
        <c:scaling>
          <c:orientation val="maxMin"/>
        </c:scaling>
        <c:delete val="0"/>
        <c:axPos val="l"/>
        <c:numFmt formatCode="General" sourceLinked="0"/>
        <c:majorTickMark val="out"/>
        <c:minorTickMark val="none"/>
        <c:tickLblPos val="nextTo"/>
        <c:txPr>
          <a:bodyPr/>
          <a:lstStyle/>
          <a:p>
            <a:pPr>
              <a:defRPr sz="1200">
                <a:solidFill>
                  <a:schemeClr val="tx1">
                    <a:lumMod val="75000"/>
                    <a:lumOff val="25000"/>
                  </a:schemeClr>
                </a:solidFill>
              </a:defRPr>
            </a:pPr>
            <a:endParaRPr lang="en-US"/>
          </a:p>
        </c:txPr>
        <c:crossAx val="172329984"/>
        <c:crosses val="autoZero"/>
        <c:auto val="1"/>
        <c:lblAlgn val="ctr"/>
        <c:lblOffset val="10"/>
        <c:noMultiLvlLbl val="0"/>
      </c:catAx>
      <c:valAx>
        <c:axId val="172329984"/>
        <c:scaling>
          <c:orientation val="minMax"/>
          <c:max val="1"/>
        </c:scaling>
        <c:delete val="1"/>
        <c:axPos val="t"/>
        <c:numFmt formatCode="#,##0%" sourceLinked="1"/>
        <c:majorTickMark val="out"/>
        <c:minorTickMark val="none"/>
        <c:tickLblPos val="nextTo"/>
        <c:crossAx val="172328448"/>
        <c:crosses val="autoZero"/>
        <c:crossBetween val="between"/>
      </c:valAx>
    </c:plotArea>
    <c:plotVisOnly val="1"/>
    <c:dispBlanksAs val="gap"/>
    <c:showDLblsOverMax val="0"/>
  </c:chart>
  <c:txPr>
    <a:bodyPr/>
    <a:lstStyle/>
    <a:p>
      <a:pPr>
        <a:defRPr sz="1200"/>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Demographic</a:t>
            </a:r>
            <a:r>
              <a:rPr lang="en-GB" baseline="0"/>
              <a:t> Comparison - % Very Satisfied with Overall Experience</a:t>
            </a:r>
            <a:endParaRPr lang="en-GB"/>
          </a:p>
        </c:rich>
      </c:tx>
      <c:layout>
        <c:manualLayout>
          <c:xMode val="edge"/>
          <c:yMode val="edge"/>
          <c:x val="0.20201099454748991"/>
          <c:y val="2.52935067111030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rgbClr val="00B050"/>
            </a:solidFill>
            <a:ln>
              <a:noFill/>
            </a:ln>
            <a:effectLst/>
          </c:spPr>
          <c:invertIfNegative val="0"/>
          <c:dPt>
            <c:idx val="0"/>
            <c:invertIfNegative val="0"/>
            <c:bubble3D val="0"/>
            <c:spPr>
              <a:solidFill>
                <a:srgbClr val="009FE3"/>
              </a:solidFill>
              <a:ln>
                <a:noFill/>
              </a:ln>
              <a:effectLst/>
            </c:spPr>
            <c:extLst>
              <c:ext xmlns:c16="http://schemas.microsoft.com/office/drawing/2014/chart" uri="{C3380CC4-5D6E-409C-BE32-E72D297353CC}">
                <c16:uniqueId val="{00000002-DEE1-48D1-A1BC-2BAD4B6ED530}"/>
              </c:ext>
            </c:extLst>
          </c:dPt>
          <c:dPt>
            <c:idx val="1"/>
            <c:invertIfNegative val="0"/>
            <c:bubble3D val="0"/>
            <c:spPr>
              <a:solidFill>
                <a:srgbClr val="009FE3"/>
              </a:solidFill>
              <a:ln>
                <a:noFill/>
              </a:ln>
              <a:effectLst/>
            </c:spPr>
            <c:extLst>
              <c:ext xmlns:c16="http://schemas.microsoft.com/office/drawing/2014/chart" uri="{C3380CC4-5D6E-409C-BE32-E72D297353CC}">
                <c16:uniqueId val="{00000003-DEE1-48D1-A1BC-2BAD4B6ED530}"/>
              </c:ext>
            </c:extLst>
          </c:dPt>
          <c:dPt>
            <c:idx val="2"/>
            <c:invertIfNegative val="0"/>
            <c:bubble3D val="0"/>
            <c:spPr>
              <a:solidFill>
                <a:srgbClr val="92C022"/>
              </a:solidFill>
              <a:ln>
                <a:noFill/>
              </a:ln>
              <a:effectLst/>
            </c:spPr>
            <c:extLst>
              <c:ext xmlns:c16="http://schemas.microsoft.com/office/drawing/2014/chart" uri="{C3380CC4-5D6E-409C-BE32-E72D297353CC}">
                <c16:uniqueId val="{00000004-DEE1-48D1-A1BC-2BAD4B6ED530}"/>
              </c:ext>
            </c:extLst>
          </c:dPt>
          <c:dPt>
            <c:idx val="3"/>
            <c:invertIfNegative val="0"/>
            <c:bubble3D val="0"/>
            <c:spPr>
              <a:solidFill>
                <a:srgbClr val="92C022"/>
              </a:solidFill>
              <a:ln>
                <a:noFill/>
              </a:ln>
              <a:effectLst/>
            </c:spPr>
            <c:extLst>
              <c:ext xmlns:c16="http://schemas.microsoft.com/office/drawing/2014/chart" uri="{C3380CC4-5D6E-409C-BE32-E72D297353CC}">
                <c16:uniqueId val="{00000005-DEE1-48D1-A1BC-2BAD4B6ED530}"/>
              </c:ext>
            </c:extLst>
          </c:dPt>
          <c:dPt>
            <c:idx val="4"/>
            <c:invertIfNegative val="0"/>
            <c:bubble3D val="0"/>
            <c:spPr>
              <a:solidFill>
                <a:srgbClr val="F49100"/>
              </a:solidFill>
              <a:ln>
                <a:noFill/>
              </a:ln>
              <a:effectLst/>
            </c:spPr>
            <c:extLst>
              <c:ext xmlns:c16="http://schemas.microsoft.com/office/drawing/2014/chart" uri="{C3380CC4-5D6E-409C-BE32-E72D297353CC}">
                <c16:uniqueId val="{00000006-DEE1-48D1-A1BC-2BAD4B6ED530}"/>
              </c:ext>
            </c:extLst>
          </c:dPt>
          <c:dPt>
            <c:idx val="5"/>
            <c:invertIfNegative val="0"/>
            <c:bubble3D val="0"/>
            <c:spPr>
              <a:solidFill>
                <a:srgbClr val="F49100"/>
              </a:solidFill>
              <a:ln>
                <a:noFill/>
              </a:ln>
              <a:effectLst/>
            </c:spPr>
            <c:extLst>
              <c:ext xmlns:c16="http://schemas.microsoft.com/office/drawing/2014/chart" uri="{C3380CC4-5D6E-409C-BE32-E72D297353CC}">
                <c16:uniqueId val="{00000007-DEE1-48D1-A1BC-2BAD4B6ED530}"/>
              </c:ext>
            </c:extLst>
          </c:dPt>
          <c:dPt>
            <c:idx val="6"/>
            <c:invertIfNegative val="0"/>
            <c:bubble3D val="0"/>
            <c:spPr>
              <a:solidFill>
                <a:srgbClr val="F49100"/>
              </a:solidFill>
              <a:ln>
                <a:noFill/>
              </a:ln>
              <a:effectLst/>
            </c:spPr>
            <c:extLst>
              <c:ext xmlns:c16="http://schemas.microsoft.com/office/drawing/2014/chart" uri="{C3380CC4-5D6E-409C-BE32-E72D297353CC}">
                <c16:uniqueId val="{00000008-DEE1-48D1-A1BC-2BAD4B6ED530}"/>
              </c:ext>
            </c:extLst>
          </c:dPt>
          <c:dPt>
            <c:idx val="7"/>
            <c:invertIfNegative val="0"/>
            <c:bubble3D val="0"/>
            <c:spPr>
              <a:solidFill>
                <a:srgbClr val="972481"/>
              </a:solidFill>
              <a:ln>
                <a:noFill/>
              </a:ln>
              <a:effectLst/>
            </c:spPr>
            <c:extLst>
              <c:ext xmlns:c16="http://schemas.microsoft.com/office/drawing/2014/chart" uri="{C3380CC4-5D6E-409C-BE32-E72D297353CC}">
                <c16:uniqueId val="{00000009-DEE1-48D1-A1BC-2BAD4B6ED530}"/>
              </c:ext>
            </c:extLst>
          </c:dPt>
          <c:dPt>
            <c:idx val="8"/>
            <c:invertIfNegative val="0"/>
            <c:bubble3D val="0"/>
            <c:spPr>
              <a:solidFill>
                <a:srgbClr val="972481"/>
              </a:solidFill>
              <a:ln>
                <a:noFill/>
              </a:ln>
              <a:effectLst/>
            </c:spPr>
            <c:extLst>
              <c:ext xmlns:c16="http://schemas.microsoft.com/office/drawing/2014/chart" uri="{C3380CC4-5D6E-409C-BE32-E72D297353CC}">
                <c16:uniqueId val="{0000000A-DEE1-48D1-A1BC-2BAD4B6ED530}"/>
              </c:ext>
            </c:extLst>
          </c:dPt>
          <c:dPt>
            <c:idx val="9"/>
            <c:invertIfNegative val="0"/>
            <c:bubble3D val="0"/>
            <c:spPr>
              <a:solidFill>
                <a:srgbClr val="00A19A"/>
              </a:solidFill>
              <a:ln>
                <a:noFill/>
              </a:ln>
              <a:effectLst/>
            </c:spPr>
            <c:extLst>
              <c:ext xmlns:c16="http://schemas.microsoft.com/office/drawing/2014/chart" uri="{C3380CC4-5D6E-409C-BE32-E72D297353CC}">
                <c16:uniqueId val="{0000000B-DEE1-48D1-A1BC-2BAD4B6ED530}"/>
              </c:ext>
            </c:extLst>
          </c:dPt>
          <c:dPt>
            <c:idx val="10"/>
            <c:invertIfNegative val="0"/>
            <c:bubble3D val="0"/>
            <c:spPr>
              <a:solidFill>
                <a:srgbClr val="00A19A"/>
              </a:solidFill>
              <a:ln>
                <a:noFill/>
              </a:ln>
              <a:effectLst/>
            </c:spPr>
            <c:extLst>
              <c:ext xmlns:c16="http://schemas.microsoft.com/office/drawing/2014/chart" uri="{C3380CC4-5D6E-409C-BE32-E72D297353CC}">
                <c16:uniqueId val="{0000000C-DEE1-48D1-A1BC-2BAD4B6ED530}"/>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Sheet1!$B$33:$L$34</c:f>
              <c:multiLvlStrCache>
                <c:ptCount val="11"/>
                <c:lvl>
                  <c:pt idx="0">
                    <c:v>Hull</c:v>
                  </c:pt>
                  <c:pt idx="1">
                    <c:v>East Riding</c:v>
                  </c:pt>
                  <c:pt idx="2">
                    <c:v>Male</c:v>
                  </c:pt>
                  <c:pt idx="3">
                    <c:v>Female</c:v>
                  </c:pt>
                  <c:pt idx="4">
                    <c:v>16-34</c:v>
                  </c:pt>
                  <c:pt idx="5">
                    <c:v>35-54</c:v>
                  </c:pt>
                  <c:pt idx="6">
                    <c:v>55+</c:v>
                  </c:pt>
                  <c:pt idx="7">
                    <c:v>White</c:v>
                  </c:pt>
                  <c:pt idx="8">
                    <c:v>BAME</c:v>
                  </c:pt>
                  <c:pt idx="9">
                    <c:v>Yes</c:v>
                  </c:pt>
                  <c:pt idx="10">
                    <c:v>No</c:v>
                  </c:pt>
                </c:lvl>
                <c:lvl>
                  <c:pt idx="0">
                    <c:v>Area</c:v>
                  </c:pt>
                  <c:pt idx="2">
                    <c:v>Gender</c:v>
                  </c:pt>
                  <c:pt idx="4">
                    <c:v>Age</c:v>
                  </c:pt>
                  <c:pt idx="7">
                    <c:v>Ethnicity</c:v>
                  </c:pt>
                  <c:pt idx="9">
                    <c:v>Disability</c:v>
                  </c:pt>
                </c:lvl>
              </c:multiLvlStrCache>
            </c:multiLvlStrRef>
          </c:cat>
          <c:val>
            <c:numRef>
              <c:f>Sheet1!$B$35:$L$35</c:f>
              <c:numCache>
                <c:formatCode>0%</c:formatCode>
                <c:ptCount val="11"/>
                <c:pt idx="0">
                  <c:v>0.78805535324107789</c:v>
                </c:pt>
                <c:pt idx="1">
                  <c:v>0.85220500595947557</c:v>
                </c:pt>
                <c:pt idx="2">
                  <c:v>0.83225806451612905</c:v>
                </c:pt>
                <c:pt idx="3">
                  <c:v>0.80030721966205842</c:v>
                </c:pt>
                <c:pt idx="4">
                  <c:v>0.76</c:v>
                </c:pt>
                <c:pt idx="5">
                  <c:v>0.81</c:v>
                </c:pt>
                <c:pt idx="6">
                  <c:v>0.87</c:v>
                </c:pt>
                <c:pt idx="7">
                  <c:v>0.81759259259259254</c:v>
                </c:pt>
                <c:pt idx="8">
                  <c:v>0.6875</c:v>
                </c:pt>
                <c:pt idx="9">
                  <c:v>0.82885085574572126</c:v>
                </c:pt>
                <c:pt idx="10">
                  <c:v>0.81689088191330339</c:v>
                </c:pt>
              </c:numCache>
            </c:numRef>
          </c:val>
          <c:extLst>
            <c:ext xmlns:c16="http://schemas.microsoft.com/office/drawing/2014/chart" uri="{C3380CC4-5D6E-409C-BE32-E72D297353CC}">
              <c16:uniqueId val="{00000000-DEE1-48D1-A1BC-2BAD4B6ED530}"/>
            </c:ext>
          </c:extLst>
        </c:ser>
        <c:dLbls>
          <c:showLegendKey val="0"/>
          <c:showVal val="0"/>
          <c:showCatName val="0"/>
          <c:showSerName val="0"/>
          <c:showPercent val="0"/>
          <c:showBubbleSize val="0"/>
        </c:dLbls>
        <c:gapWidth val="107"/>
        <c:overlap val="100"/>
        <c:axId val="992989088"/>
        <c:axId val="992987776"/>
      </c:barChart>
      <c:catAx>
        <c:axId val="99298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92987776"/>
        <c:crosses val="autoZero"/>
        <c:auto val="1"/>
        <c:lblAlgn val="ctr"/>
        <c:lblOffset val="100"/>
        <c:noMultiLvlLbl val="0"/>
      </c:catAx>
      <c:valAx>
        <c:axId val="99298777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9298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b="0" i="0" baseline="0">
                <a:effectLst/>
              </a:rPr>
              <a:t>How satisfied are you with your overall experience? </a:t>
            </a:r>
            <a:r>
              <a:rPr lang="en-GB" sz="1400" b="1" i="0" baseline="0">
                <a:effectLst/>
              </a:rPr>
              <a:t>NET Satisfied</a:t>
            </a:r>
            <a:endParaRPr lang="en-GB" sz="1400">
              <a:effectLst/>
            </a:endParaRPr>
          </a:p>
        </c:rich>
      </c:tx>
      <c:overlay val="0"/>
    </c:title>
    <c:autoTitleDeleted val="0"/>
    <c:plotArea>
      <c:layout>
        <c:manualLayout>
          <c:layoutTarget val="inner"/>
          <c:xMode val="edge"/>
          <c:yMode val="edge"/>
          <c:x val="2.1130480718436345E-2"/>
          <c:y val="0.19432888597258677"/>
          <c:w val="0.95562599049128372"/>
          <c:h val="0.68969123651210262"/>
        </c:manualLayout>
      </c:layout>
      <c:lineChart>
        <c:grouping val="standard"/>
        <c:varyColors val="0"/>
        <c:ser>
          <c:idx val="0"/>
          <c:order val="0"/>
          <c:tx>
            <c:strRef>
              <c:f>'Additional Graphs'!$B$151</c:f>
              <c:strCache>
                <c:ptCount val="1"/>
                <c:pt idx="0">
                  <c:v>At all times</c:v>
                </c:pt>
              </c:strCache>
            </c:strRef>
          </c:tx>
          <c:marker>
            <c:symbol val="none"/>
          </c:marker>
          <c:dLbls>
            <c:numFmt formatCode="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Graphs'!$C$150:$J$150</c:f>
              <c:strCache>
                <c:ptCount val="8"/>
                <c:pt idx="0">
                  <c:v>2019/20</c:v>
                </c:pt>
                <c:pt idx="1">
                  <c:v>2018/19</c:v>
                </c:pt>
                <c:pt idx="2">
                  <c:v>2017/18</c:v>
                </c:pt>
                <c:pt idx="3">
                  <c:v>2016/17</c:v>
                </c:pt>
                <c:pt idx="4">
                  <c:v>2015/16</c:v>
                </c:pt>
                <c:pt idx="5">
                  <c:v>2014/15</c:v>
                </c:pt>
                <c:pt idx="6">
                  <c:v>2013/14</c:v>
                </c:pt>
                <c:pt idx="7">
                  <c:v>2012/13</c:v>
                </c:pt>
              </c:strCache>
            </c:strRef>
          </c:cat>
          <c:val>
            <c:numRef>
              <c:f>'Additional Graphs'!$C$151:$J$151</c:f>
              <c:numCache>
                <c:formatCode>0.0%</c:formatCode>
                <c:ptCount val="8"/>
                <c:pt idx="0">
                  <c:v>0.97</c:v>
                </c:pt>
                <c:pt idx="1">
                  <c:v>0.98</c:v>
                </c:pt>
                <c:pt idx="2" formatCode="##,##0.0%">
                  <c:v>0.98</c:v>
                </c:pt>
                <c:pt idx="3" formatCode="##,##0.0%">
                  <c:v>0.97</c:v>
                </c:pt>
                <c:pt idx="4" formatCode="##,##0.0%">
                  <c:v>0.98</c:v>
                </c:pt>
                <c:pt idx="5" formatCode="##,##0.0%">
                  <c:v>0.95</c:v>
                </c:pt>
                <c:pt idx="6" formatCode="##,##0.0%">
                  <c:v>0.96</c:v>
                </c:pt>
                <c:pt idx="7">
                  <c:v>0.95</c:v>
                </c:pt>
              </c:numCache>
            </c:numRef>
          </c:val>
          <c:smooth val="0"/>
          <c:extLst>
            <c:ext xmlns:c16="http://schemas.microsoft.com/office/drawing/2014/chart" uri="{C3380CC4-5D6E-409C-BE32-E72D297353CC}">
              <c16:uniqueId val="{00000000-D604-4CC6-9205-011D77B57FA0}"/>
            </c:ext>
          </c:extLst>
        </c:ser>
        <c:dLbls>
          <c:showLegendKey val="0"/>
          <c:showVal val="0"/>
          <c:showCatName val="0"/>
          <c:showSerName val="0"/>
          <c:showPercent val="0"/>
          <c:showBubbleSize val="0"/>
        </c:dLbls>
        <c:smooth val="0"/>
        <c:axId val="143490432"/>
        <c:axId val="143512704"/>
      </c:lineChart>
      <c:catAx>
        <c:axId val="143490432"/>
        <c:scaling>
          <c:orientation val="maxMin"/>
        </c:scaling>
        <c:delete val="0"/>
        <c:axPos val="b"/>
        <c:numFmt formatCode="General" sourceLinked="1"/>
        <c:majorTickMark val="out"/>
        <c:minorTickMark val="none"/>
        <c:tickLblPos val="nextTo"/>
        <c:txPr>
          <a:bodyPr/>
          <a:lstStyle/>
          <a:p>
            <a:pPr>
              <a:defRPr sz="1400"/>
            </a:pPr>
            <a:endParaRPr lang="en-US"/>
          </a:p>
        </c:txPr>
        <c:crossAx val="143512704"/>
        <c:crosses val="autoZero"/>
        <c:auto val="1"/>
        <c:lblAlgn val="ctr"/>
        <c:lblOffset val="100"/>
        <c:noMultiLvlLbl val="0"/>
      </c:catAx>
      <c:valAx>
        <c:axId val="143512704"/>
        <c:scaling>
          <c:orientation val="minMax"/>
          <c:max val="1.05"/>
          <c:min val="0.8"/>
        </c:scaling>
        <c:delete val="1"/>
        <c:axPos val="r"/>
        <c:numFmt formatCode="0.0%" sourceLinked="1"/>
        <c:majorTickMark val="out"/>
        <c:minorTickMark val="none"/>
        <c:tickLblPos val="nextTo"/>
        <c:crossAx val="143490432"/>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How likely are you to recommend our clinic/service to friends and family if they needed similar care or treatment?</a:t>
            </a:r>
          </a:p>
        </c:rich>
      </c:tx>
      <c:layout>
        <c:manualLayout>
          <c:xMode val="edge"/>
          <c:yMode val="edge"/>
          <c:x val="7.0373292844927701E-2"/>
          <c:y val="2.7494051931638707E-3"/>
        </c:manualLayout>
      </c:layout>
      <c:overlay val="1"/>
    </c:title>
    <c:autoTitleDeleted val="0"/>
    <c:plotArea>
      <c:layout>
        <c:manualLayout>
          <c:layoutTarget val="inner"/>
          <c:xMode val="edge"/>
          <c:yMode val="edge"/>
          <c:x val="5.2616126425616326E-2"/>
          <c:y val="0.15822263943385942"/>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chemeClr val="accent6">
                  <a:lumMod val="60000"/>
                  <a:lumOff val="40000"/>
                </a:schemeClr>
              </a:solidFill>
            </c:spPr>
            <c:extLst>
              <c:ext xmlns:c16="http://schemas.microsoft.com/office/drawing/2014/chart" uri="{C3380CC4-5D6E-409C-BE32-E72D297353CC}">
                <c16:uniqueId val="{00000003-5DFD-46F2-8D7B-0FC1AAC75855}"/>
              </c:ext>
            </c:extLst>
          </c:dPt>
          <c:dPt>
            <c:idx val="2"/>
            <c:bubble3D val="0"/>
            <c:spPr>
              <a:solidFill>
                <a:schemeClr val="accent4">
                  <a:lumMod val="60000"/>
                  <a:lumOff val="40000"/>
                </a:scheme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Pt>
            <c:idx val="4"/>
            <c:bubble3D val="0"/>
            <c:spPr>
              <a:solidFill>
                <a:sysClr val="window" lastClr="FFFFFF">
                  <a:lumMod val="75000"/>
                </a:sysClr>
              </a:solidFill>
            </c:spPr>
            <c:extLst>
              <c:ext xmlns:c16="http://schemas.microsoft.com/office/drawing/2014/chart" uri="{C3380CC4-5D6E-409C-BE32-E72D297353CC}">
                <c16:uniqueId val="{00000014-413C-4EDE-A18D-647C4FA7C612}"/>
              </c:ext>
            </c:extLst>
          </c:dPt>
          <c:dLbls>
            <c:dLbl>
              <c:idx val="1"/>
              <c:numFmt formatCode="0%" sourceLinked="0"/>
              <c:spPr/>
              <c:txPr>
                <a:bodyPr/>
                <a:lstStyle/>
                <a:p>
                  <a:pPr>
                    <a:defRPr sz="1400" b="0">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9.5363109023388126E-2"/>
                  <c:y val="-8.4343036671976859E-2"/>
                </c:manualLayout>
              </c:layout>
              <c:numFmt formatCode="0%" sourceLinked="0"/>
              <c:spPr>
                <a:noFill/>
                <a:ln>
                  <a:noFill/>
                </a:ln>
                <a:effectLst/>
              </c:spPr>
              <c:txPr>
                <a:bodyPr/>
                <a:lstStyle/>
                <a:p>
                  <a:pPr>
                    <a:defRPr sz="1400" b="0">
                      <a:solidFill>
                        <a:schemeClr val="tx1">
                          <a:lumMod val="75000"/>
                          <a:lumOff val="2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3.1789095667151879E-2"/>
                  <c:y val="-0.10307637531793501"/>
                </c:manualLayout>
              </c:layout>
              <c:numFmt formatCode="0%" sourceLinked="0"/>
              <c:spPr>
                <a:noFill/>
                <a:ln>
                  <a:noFill/>
                </a:ln>
                <a:effectLst/>
              </c:spPr>
              <c:txPr>
                <a:bodyPr/>
                <a:lstStyle/>
                <a:p>
                  <a:pPr>
                    <a:defRPr sz="1400" b="0">
                      <a:solidFill>
                        <a:schemeClr val="tx1">
                          <a:lumMod val="75000"/>
                          <a:lumOff val="2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dLbl>
              <c:idx val="4"/>
              <c:layout>
                <c:manualLayout>
                  <c:x val="1.2059163967597836E-2"/>
                  <c:y val="-0.1021339936584806"/>
                </c:manualLayout>
              </c:layout>
              <c:numFmt formatCode="0%" sourceLinked="0"/>
              <c:spPr>
                <a:noFill/>
                <a:ln>
                  <a:noFill/>
                </a:ln>
                <a:effectLst/>
              </c:spPr>
              <c:txPr>
                <a:bodyPr/>
                <a:lstStyle/>
                <a:p>
                  <a:pPr>
                    <a:defRPr sz="1400" b="0">
                      <a:solidFill>
                        <a:schemeClr val="tx1">
                          <a:lumMod val="75000"/>
                          <a:lumOff val="2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13C-4EDE-A18D-647C4FA7C612}"/>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Presentation!$D$780:$D$784</c:f>
              <c:strCache>
                <c:ptCount val="5"/>
                <c:pt idx="0">
                  <c:v>Extremely likely</c:v>
                </c:pt>
                <c:pt idx="1">
                  <c:v>Likely</c:v>
                </c:pt>
                <c:pt idx="2">
                  <c:v>Neither</c:v>
                </c:pt>
                <c:pt idx="3">
                  <c:v>Unlikely</c:v>
                </c:pt>
                <c:pt idx="4">
                  <c:v>Don't know</c:v>
                </c:pt>
              </c:strCache>
            </c:strRef>
          </c:cat>
          <c:val>
            <c:numRef>
              <c:f>Presentation!$E$780:$E$784</c:f>
              <c:numCache>
                <c:formatCode>0.0%</c:formatCode>
                <c:ptCount val="5"/>
                <c:pt idx="0" formatCode="##,##0.0%">
                  <c:v>0.6</c:v>
                </c:pt>
                <c:pt idx="1">
                  <c:v>0.37</c:v>
                </c:pt>
                <c:pt idx="2">
                  <c:v>0.01</c:v>
                </c:pt>
                <c:pt idx="3">
                  <c:v>0.01</c:v>
                </c:pt>
                <c:pt idx="4">
                  <c:v>0.01</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7300837734931496"/>
          <c:y val="0.38416758030444204"/>
          <c:w val="0.2686519114688129"/>
          <c:h val="0.3381062651334487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50469959238882089"/>
          <c:y val="2.0982355746304245E-2"/>
          <c:w val="0.49530040761117922"/>
          <c:h val="0.93757032525580442"/>
        </c:manualLayout>
      </c:layout>
      <c:barChart>
        <c:barDir val="bar"/>
        <c:grouping val="clustered"/>
        <c:varyColors val="0"/>
        <c:ser>
          <c:idx val="0"/>
          <c:order val="0"/>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Graphs'!$C$170:$O$170</c:f>
              <c:strCache>
                <c:ptCount val="13"/>
                <c:pt idx="0">
                  <c:v>0-19 Services</c:v>
                </c:pt>
                <c:pt idx="1">
                  <c:v>Carers’ Information &amp; Support Service</c:v>
                </c:pt>
                <c:pt idx="2">
                  <c:v>Community Paediatrics &amp; Nursing</c:v>
                </c:pt>
                <c:pt idx="3">
                  <c:v>Evolve Eating Disorder Service</c:v>
                </c:pt>
                <c:pt idx="4">
                  <c:v>Psychological Wellbeing Services</c:v>
                </c:pt>
                <c:pt idx="5">
                  <c:v>Public Health</c:v>
                </c:pt>
                <c:pt idx="6">
                  <c:v>Dental Services</c:v>
                </c:pt>
                <c:pt idx="7">
                  <c:v>Therapies &amp; Rehab</c:v>
                </c:pt>
                <c:pt idx="8">
                  <c:v>Integrated Urgent Care</c:v>
                </c:pt>
                <c:pt idx="9">
                  <c:v>Integrated Sexual Health</c:v>
                </c:pt>
                <c:pt idx="10">
                  <c:v>Nursing &amp; Conditions</c:v>
                </c:pt>
                <c:pt idx="11">
                  <c:v>Pain Management</c:v>
                </c:pt>
                <c:pt idx="12">
                  <c:v>Primary Care AMPS &amp; CHPL</c:v>
                </c:pt>
              </c:strCache>
            </c:strRef>
          </c:cat>
          <c:val>
            <c:numRef>
              <c:f>'Additional Graphs'!$C$171:$O$171</c:f>
              <c:numCache>
                <c:formatCode>#,##0%</c:formatCode>
                <c:ptCount val="13"/>
                <c:pt idx="0">
                  <c:v>1</c:v>
                </c:pt>
                <c:pt idx="1">
                  <c:v>1</c:v>
                </c:pt>
                <c:pt idx="2">
                  <c:v>1</c:v>
                </c:pt>
                <c:pt idx="3">
                  <c:v>1</c:v>
                </c:pt>
                <c:pt idx="4">
                  <c:v>1</c:v>
                </c:pt>
                <c:pt idx="5">
                  <c:v>1</c:v>
                </c:pt>
                <c:pt idx="6">
                  <c:v>0.99173553719008267</c:v>
                </c:pt>
                <c:pt idx="7">
                  <c:v>0.9683042789223455</c:v>
                </c:pt>
                <c:pt idx="8">
                  <c:v>0.9622222222222222</c:v>
                </c:pt>
                <c:pt idx="9">
                  <c:v>0.95977011494252873</c:v>
                </c:pt>
                <c:pt idx="10">
                  <c:v>0.95081967213114749</c:v>
                </c:pt>
                <c:pt idx="11">
                  <c:v>0.91666666666666663</c:v>
                </c:pt>
                <c:pt idx="12">
                  <c:v>0.91489361702127658</c:v>
                </c:pt>
              </c:numCache>
            </c:numRef>
          </c:val>
          <c:extLst>
            <c:ext xmlns:c16="http://schemas.microsoft.com/office/drawing/2014/chart" uri="{C3380CC4-5D6E-409C-BE32-E72D297353CC}">
              <c16:uniqueId val="{00000000-CA1D-457B-B027-9994D8ECFD21}"/>
            </c:ext>
          </c:extLst>
        </c:ser>
        <c:dLbls>
          <c:showLegendKey val="0"/>
          <c:showVal val="0"/>
          <c:showCatName val="0"/>
          <c:showSerName val="0"/>
          <c:showPercent val="0"/>
          <c:showBubbleSize val="0"/>
        </c:dLbls>
        <c:gapWidth val="34"/>
        <c:axId val="172328448"/>
        <c:axId val="172329984"/>
      </c:barChart>
      <c:catAx>
        <c:axId val="172328448"/>
        <c:scaling>
          <c:orientation val="maxMin"/>
        </c:scaling>
        <c:delete val="0"/>
        <c:axPos val="l"/>
        <c:numFmt formatCode="General" sourceLinked="0"/>
        <c:majorTickMark val="out"/>
        <c:minorTickMark val="none"/>
        <c:tickLblPos val="nextTo"/>
        <c:txPr>
          <a:bodyPr/>
          <a:lstStyle/>
          <a:p>
            <a:pPr>
              <a:defRPr sz="1200">
                <a:solidFill>
                  <a:schemeClr val="tx1">
                    <a:lumMod val="75000"/>
                    <a:lumOff val="25000"/>
                  </a:schemeClr>
                </a:solidFill>
              </a:defRPr>
            </a:pPr>
            <a:endParaRPr lang="en-US"/>
          </a:p>
        </c:txPr>
        <c:crossAx val="172329984"/>
        <c:crosses val="autoZero"/>
        <c:auto val="1"/>
        <c:lblAlgn val="ctr"/>
        <c:lblOffset val="10"/>
        <c:noMultiLvlLbl val="0"/>
      </c:catAx>
      <c:valAx>
        <c:axId val="172329984"/>
        <c:scaling>
          <c:orientation val="minMax"/>
          <c:max val="1"/>
          <c:min val="0.60000000000000009"/>
        </c:scaling>
        <c:delete val="1"/>
        <c:axPos val="t"/>
        <c:numFmt formatCode="#,##0%" sourceLinked="1"/>
        <c:majorTickMark val="out"/>
        <c:minorTickMark val="none"/>
        <c:tickLblPos val="nextTo"/>
        <c:crossAx val="172328448"/>
        <c:crosses val="autoZero"/>
        <c:crossBetween val="between"/>
      </c:valAx>
    </c:plotArea>
    <c:plotVisOnly val="1"/>
    <c:dispBlanksAs val="gap"/>
    <c:showDLblsOverMax val="0"/>
  </c:chart>
  <c:txPr>
    <a:bodyPr/>
    <a:lstStyle/>
    <a:p>
      <a:pPr>
        <a:defRPr sz="1200"/>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Demographic</a:t>
            </a:r>
            <a:r>
              <a:rPr lang="en-GB" baseline="0"/>
              <a:t> Comparison - % Extremely Likely to Recommend</a:t>
            </a:r>
            <a:endParaRPr lang="en-GB"/>
          </a:p>
        </c:rich>
      </c:tx>
      <c:layout>
        <c:manualLayout>
          <c:xMode val="edge"/>
          <c:yMode val="edge"/>
          <c:x val="0.26035119027829468"/>
          <c:y val="2.529366472762816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rgbClr val="00B050"/>
            </a:solidFill>
            <a:ln>
              <a:noFill/>
            </a:ln>
            <a:effectLst/>
          </c:spPr>
          <c:invertIfNegative val="0"/>
          <c:dPt>
            <c:idx val="0"/>
            <c:invertIfNegative val="0"/>
            <c:bubble3D val="0"/>
            <c:spPr>
              <a:solidFill>
                <a:srgbClr val="009FE3"/>
              </a:solidFill>
              <a:ln>
                <a:noFill/>
              </a:ln>
              <a:effectLst/>
            </c:spPr>
            <c:extLst>
              <c:ext xmlns:c16="http://schemas.microsoft.com/office/drawing/2014/chart" uri="{C3380CC4-5D6E-409C-BE32-E72D297353CC}">
                <c16:uniqueId val="{00000002-6436-4525-A38A-519ABE2D9BD8}"/>
              </c:ext>
            </c:extLst>
          </c:dPt>
          <c:dPt>
            <c:idx val="1"/>
            <c:invertIfNegative val="0"/>
            <c:bubble3D val="0"/>
            <c:spPr>
              <a:solidFill>
                <a:srgbClr val="009FE3"/>
              </a:solidFill>
              <a:ln>
                <a:noFill/>
              </a:ln>
              <a:effectLst/>
            </c:spPr>
            <c:extLst>
              <c:ext xmlns:c16="http://schemas.microsoft.com/office/drawing/2014/chart" uri="{C3380CC4-5D6E-409C-BE32-E72D297353CC}">
                <c16:uniqueId val="{00000003-6436-4525-A38A-519ABE2D9BD8}"/>
              </c:ext>
            </c:extLst>
          </c:dPt>
          <c:dPt>
            <c:idx val="2"/>
            <c:invertIfNegative val="0"/>
            <c:bubble3D val="0"/>
            <c:spPr>
              <a:solidFill>
                <a:srgbClr val="92C022"/>
              </a:solidFill>
              <a:ln>
                <a:noFill/>
              </a:ln>
              <a:effectLst/>
            </c:spPr>
            <c:extLst>
              <c:ext xmlns:c16="http://schemas.microsoft.com/office/drawing/2014/chart" uri="{C3380CC4-5D6E-409C-BE32-E72D297353CC}">
                <c16:uniqueId val="{00000004-6436-4525-A38A-519ABE2D9BD8}"/>
              </c:ext>
            </c:extLst>
          </c:dPt>
          <c:dPt>
            <c:idx val="3"/>
            <c:invertIfNegative val="0"/>
            <c:bubble3D val="0"/>
            <c:spPr>
              <a:solidFill>
                <a:srgbClr val="92C022"/>
              </a:solidFill>
              <a:ln>
                <a:noFill/>
              </a:ln>
              <a:effectLst/>
            </c:spPr>
            <c:extLst>
              <c:ext xmlns:c16="http://schemas.microsoft.com/office/drawing/2014/chart" uri="{C3380CC4-5D6E-409C-BE32-E72D297353CC}">
                <c16:uniqueId val="{00000005-6436-4525-A38A-519ABE2D9BD8}"/>
              </c:ext>
            </c:extLst>
          </c:dPt>
          <c:dPt>
            <c:idx val="4"/>
            <c:invertIfNegative val="0"/>
            <c:bubble3D val="0"/>
            <c:spPr>
              <a:solidFill>
                <a:srgbClr val="F49100"/>
              </a:solidFill>
              <a:ln>
                <a:noFill/>
              </a:ln>
              <a:effectLst/>
            </c:spPr>
            <c:extLst>
              <c:ext xmlns:c16="http://schemas.microsoft.com/office/drawing/2014/chart" uri="{C3380CC4-5D6E-409C-BE32-E72D297353CC}">
                <c16:uniqueId val="{00000006-6436-4525-A38A-519ABE2D9BD8}"/>
              </c:ext>
            </c:extLst>
          </c:dPt>
          <c:dPt>
            <c:idx val="5"/>
            <c:invertIfNegative val="0"/>
            <c:bubble3D val="0"/>
            <c:spPr>
              <a:solidFill>
                <a:srgbClr val="F49100"/>
              </a:solidFill>
              <a:ln>
                <a:noFill/>
              </a:ln>
              <a:effectLst/>
            </c:spPr>
            <c:extLst>
              <c:ext xmlns:c16="http://schemas.microsoft.com/office/drawing/2014/chart" uri="{C3380CC4-5D6E-409C-BE32-E72D297353CC}">
                <c16:uniqueId val="{00000007-6436-4525-A38A-519ABE2D9BD8}"/>
              </c:ext>
            </c:extLst>
          </c:dPt>
          <c:dPt>
            <c:idx val="6"/>
            <c:invertIfNegative val="0"/>
            <c:bubble3D val="0"/>
            <c:spPr>
              <a:solidFill>
                <a:srgbClr val="F49100"/>
              </a:solidFill>
              <a:ln>
                <a:noFill/>
              </a:ln>
              <a:effectLst/>
            </c:spPr>
            <c:extLst>
              <c:ext xmlns:c16="http://schemas.microsoft.com/office/drawing/2014/chart" uri="{C3380CC4-5D6E-409C-BE32-E72D297353CC}">
                <c16:uniqueId val="{00000008-6436-4525-A38A-519ABE2D9BD8}"/>
              </c:ext>
            </c:extLst>
          </c:dPt>
          <c:dPt>
            <c:idx val="7"/>
            <c:invertIfNegative val="0"/>
            <c:bubble3D val="0"/>
            <c:spPr>
              <a:solidFill>
                <a:srgbClr val="972481"/>
              </a:solidFill>
              <a:ln>
                <a:noFill/>
              </a:ln>
              <a:effectLst/>
            </c:spPr>
            <c:extLst>
              <c:ext xmlns:c16="http://schemas.microsoft.com/office/drawing/2014/chart" uri="{C3380CC4-5D6E-409C-BE32-E72D297353CC}">
                <c16:uniqueId val="{00000009-6436-4525-A38A-519ABE2D9BD8}"/>
              </c:ext>
            </c:extLst>
          </c:dPt>
          <c:dPt>
            <c:idx val="8"/>
            <c:invertIfNegative val="0"/>
            <c:bubble3D val="0"/>
            <c:spPr>
              <a:solidFill>
                <a:srgbClr val="972481"/>
              </a:solidFill>
              <a:ln>
                <a:noFill/>
              </a:ln>
              <a:effectLst/>
            </c:spPr>
            <c:extLst>
              <c:ext xmlns:c16="http://schemas.microsoft.com/office/drawing/2014/chart" uri="{C3380CC4-5D6E-409C-BE32-E72D297353CC}">
                <c16:uniqueId val="{0000000A-6436-4525-A38A-519ABE2D9BD8}"/>
              </c:ext>
            </c:extLst>
          </c:dPt>
          <c:dPt>
            <c:idx val="9"/>
            <c:invertIfNegative val="0"/>
            <c:bubble3D val="0"/>
            <c:spPr>
              <a:solidFill>
                <a:srgbClr val="00A19A"/>
              </a:solidFill>
              <a:ln>
                <a:noFill/>
              </a:ln>
              <a:effectLst/>
            </c:spPr>
            <c:extLst>
              <c:ext xmlns:c16="http://schemas.microsoft.com/office/drawing/2014/chart" uri="{C3380CC4-5D6E-409C-BE32-E72D297353CC}">
                <c16:uniqueId val="{0000000B-6436-4525-A38A-519ABE2D9BD8}"/>
              </c:ext>
            </c:extLst>
          </c:dPt>
          <c:dPt>
            <c:idx val="10"/>
            <c:invertIfNegative val="0"/>
            <c:bubble3D val="0"/>
            <c:spPr>
              <a:solidFill>
                <a:srgbClr val="00A19A"/>
              </a:solidFill>
              <a:ln>
                <a:noFill/>
              </a:ln>
              <a:effectLst/>
            </c:spPr>
            <c:extLst>
              <c:ext xmlns:c16="http://schemas.microsoft.com/office/drawing/2014/chart" uri="{C3380CC4-5D6E-409C-BE32-E72D297353CC}">
                <c16:uniqueId val="{0000000C-6436-4525-A38A-519ABE2D9BD8}"/>
              </c:ext>
            </c:extLst>
          </c:dPt>
          <c:dLbls>
            <c:spPr>
              <a:noFill/>
              <a:ln>
                <a:noFill/>
              </a:ln>
              <a:effectLst/>
            </c:spPr>
            <c:txPr>
              <a:bodyPr rot="0" spcFirstLastPara="1" vertOverflow="ellipsis" vert="horz" wrap="square" lIns="38100" tIns="19050" rIns="38100" bIns="19050" anchor="t" anchorCtr="0">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Sheet1!$B$4:$L$5</c:f>
              <c:multiLvlStrCache>
                <c:ptCount val="11"/>
                <c:lvl>
                  <c:pt idx="0">
                    <c:v>Hull</c:v>
                  </c:pt>
                  <c:pt idx="1">
                    <c:v>East Riding</c:v>
                  </c:pt>
                  <c:pt idx="2">
                    <c:v>Male</c:v>
                  </c:pt>
                  <c:pt idx="3">
                    <c:v>Female</c:v>
                  </c:pt>
                  <c:pt idx="4">
                    <c:v>16-34</c:v>
                  </c:pt>
                  <c:pt idx="5">
                    <c:v>35-54</c:v>
                  </c:pt>
                  <c:pt idx="6">
                    <c:v>55+</c:v>
                  </c:pt>
                  <c:pt idx="7">
                    <c:v>White</c:v>
                  </c:pt>
                  <c:pt idx="8">
                    <c:v>BAME</c:v>
                  </c:pt>
                  <c:pt idx="9">
                    <c:v>Yes</c:v>
                  </c:pt>
                  <c:pt idx="10">
                    <c:v>No</c:v>
                  </c:pt>
                </c:lvl>
                <c:lvl>
                  <c:pt idx="0">
                    <c:v>Area</c:v>
                  </c:pt>
                  <c:pt idx="2">
                    <c:v>Gender</c:v>
                  </c:pt>
                  <c:pt idx="4">
                    <c:v>Age</c:v>
                  </c:pt>
                  <c:pt idx="7">
                    <c:v>Ethnicity</c:v>
                  </c:pt>
                  <c:pt idx="9">
                    <c:v>Disability</c:v>
                  </c:pt>
                </c:lvl>
              </c:multiLvlStrCache>
            </c:multiLvlStrRef>
          </c:cat>
          <c:val>
            <c:numRef>
              <c:f>Sheet1!$B$6:$L$6</c:f>
              <c:numCache>
                <c:formatCode>0%</c:formatCode>
                <c:ptCount val="11"/>
                <c:pt idx="0">
                  <c:v>0.52290679304897314</c:v>
                </c:pt>
                <c:pt idx="1">
                  <c:v>0.69007021063189566</c:v>
                </c:pt>
                <c:pt idx="2">
                  <c:v>0.60615711252653925</c:v>
                </c:pt>
                <c:pt idx="3">
                  <c:v>0.591324200913242</c:v>
                </c:pt>
                <c:pt idx="4">
                  <c:v>0.54</c:v>
                </c:pt>
                <c:pt idx="5">
                  <c:v>0.54</c:v>
                </c:pt>
                <c:pt idx="6">
                  <c:v>0.65</c:v>
                </c:pt>
                <c:pt idx="7">
                  <c:v>0.60018340210912424</c:v>
                </c:pt>
                <c:pt idx="8">
                  <c:v>0.43076923076923079</c:v>
                </c:pt>
                <c:pt idx="9">
                  <c:v>0.68567961165048541</c:v>
                </c:pt>
                <c:pt idx="10">
                  <c:v>0.54619970193740686</c:v>
                </c:pt>
              </c:numCache>
            </c:numRef>
          </c:val>
          <c:extLst>
            <c:ext xmlns:c16="http://schemas.microsoft.com/office/drawing/2014/chart" uri="{C3380CC4-5D6E-409C-BE32-E72D297353CC}">
              <c16:uniqueId val="{00000000-6436-4525-A38A-519ABE2D9BD8}"/>
            </c:ext>
          </c:extLst>
        </c:ser>
        <c:dLbls>
          <c:showLegendKey val="0"/>
          <c:showVal val="0"/>
          <c:showCatName val="0"/>
          <c:showSerName val="0"/>
          <c:showPercent val="0"/>
          <c:showBubbleSize val="0"/>
        </c:dLbls>
        <c:gapWidth val="107"/>
        <c:overlap val="100"/>
        <c:axId val="992989088"/>
        <c:axId val="992987776"/>
      </c:barChart>
      <c:catAx>
        <c:axId val="99298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92987776"/>
        <c:crosses val="autoZero"/>
        <c:auto val="1"/>
        <c:lblAlgn val="ctr"/>
        <c:lblOffset val="100"/>
        <c:noMultiLvlLbl val="0"/>
      </c:catAx>
      <c:valAx>
        <c:axId val="99298777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9298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b="0" i="0" baseline="0">
                <a:effectLst/>
              </a:rPr>
              <a:t>How likely are you to recommend our clinic/service to friends and family if they needed similar care or treatment? </a:t>
            </a:r>
            <a:r>
              <a:rPr lang="en-GB" sz="1400" b="1" i="0" baseline="0">
                <a:effectLst/>
              </a:rPr>
              <a:t>NET Likely</a:t>
            </a:r>
            <a:endParaRPr lang="en-GB" sz="1400">
              <a:effectLst/>
            </a:endParaRPr>
          </a:p>
        </c:rich>
      </c:tx>
      <c:overlay val="0"/>
    </c:title>
    <c:autoTitleDeleted val="0"/>
    <c:plotArea>
      <c:layout>
        <c:manualLayout>
          <c:layoutTarget val="inner"/>
          <c:xMode val="edge"/>
          <c:yMode val="edge"/>
          <c:x val="2.1130480718436345E-2"/>
          <c:y val="0.33784740449110529"/>
          <c:w val="0.95562599049128372"/>
          <c:h val="0.54617271799358413"/>
        </c:manualLayout>
      </c:layout>
      <c:lineChart>
        <c:grouping val="standard"/>
        <c:varyColors val="0"/>
        <c:ser>
          <c:idx val="0"/>
          <c:order val="0"/>
          <c:tx>
            <c:strRef>
              <c:f>'Additional Graphs'!$C$215</c:f>
              <c:strCache>
                <c:ptCount val="1"/>
                <c:pt idx="0">
                  <c:v>At all times</c:v>
                </c:pt>
              </c:strCache>
            </c:strRef>
          </c:tx>
          <c:marker>
            <c:symbol val="none"/>
          </c:marker>
          <c:dLbls>
            <c:numFmt formatCode="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'Additional Graphs'!$D$214:$K$214</c:f>
              <c:strCache>
                <c:ptCount val="8"/>
                <c:pt idx="0">
                  <c:v>2019/20</c:v>
                </c:pt>
                <c:pt idx="1">
                  <c:v>2018/19</c:v>
                </c:pt>
                <c:pt idx="2">
                  <c:v>2017/18</c:v>
                </c:pt>
                <c:pt idx="3">
                  <c:v>2016/17</c:v>
                </c:pt>
                <c:pt idx="4">
                  <c:v>2015/16</c:v>
                </c:pt>
                <c:pt idx="5">
                  <c:v>2014/15</c:v>
                </c:pt>
                <c:pt idx="6">
                  <c:v>2013/14</c:v>
                </c:pt>
                <c:pt idx="7">
                  <c:v>2012/13</c:v>
                </c:pt>
              </c:strCache>
            </c:strRef>
          </c:cat>
          <c:val>
            <c:numRef>
              <c:f>'Additional Graphs'!$D$215:$K$215</c:f>
              <c:numCache>
                <c:formatCode>0.0%</c:formatCode>
                <c:ptCount val="8"/>
                <c:pt idx="0">
                  <c:v>0.96</c:v>
                </c:pt>
                <c:pt idx="1">
                  <c:v>0.94</c:v>
                </c:pt>
                <c:pt idx="2">
                  <c:v>0.95</c:v>
                </c:pt>
                <c:pt idx="3">
                  <c:v>0.95</c:v>
                </c:pt>
                <c:pt idx="4">
                  <c:v>0.92</c:v>
                </c:pt>
                <c:pt idx="5" formatCode="0%">
                  <c:v>0.92</c:v>
                </c:pt>
                <c:pt idx="6" formatCode="0%">
                  <c:v>0.92</c:v>
                </c:pt>
                <c:pt idx="7" formatCode="0%">
                  <c:v>0.88</c:v>
                </c:pt>
              </c:numCache>
            </c:numRef>
          </c:val>
          <c:smooth val="0"/>
          <c:extLst>
            <c:ext xmlns:c16="http://schemas.microsoft.com/office/drawing/2014/chart" uri="{C3380CC4-5D6E-409C-BE32-E72D297353CC}">
              <c16:uniqueId val="{00000000-AB6D-4AE9-95DD-79802102638D}"/>
            </c:ext>
          </c:extLst>
        </c:ser>
        <c:dLbls>
          <c:showLegendKey val="0"/>
          <c:showVal val="0"/>
          <c:showCatName val="0"/>
          <c:showSerName val="0"/>
          <c:showPercent val="0"/>
          <c:showBubbleSize val="0"/>
        </c:dLbls>
        <c:smooth val="0"/>
        <c:axId val="143640832"/>
        <c:axId val="143646720"/>
      </c:lineChart>
      <c:catAx>
        <c:axId val="143640832"/>
        <c:scaling>
          <c:orientation val="maxMin"/>
        </c:scaling>
        <c:delete val="0"/>
        <c:axPos val="b"/>
        <c:numFmt formatCode="General" sourceLinked="1"/>
        <c:majorTickMark val="out"/>
        <c:minorTickMark val="none"/>
        <c:tickLblPos val="nextTo"/>
        <c:txPr>
          <a:bodyPr/>
          <a:lstStyle/>
          <a:p>
            <a:pPr>
              <a:defRPr sz="1400"/>
            </a:pPr>
            <a:endParaRPr lang="en-US"/>
          </a:p>
        </c:txPr>
        <c:crossAx val="143646720"/>
        <c:crosses val="autoZero"/>
        <c:auto val="1"/>
        <c:lblAlgn val="ctr"/>
        <c:lblOffset val="100"/>
        <c:noMultiLvlLbl val="0"/>
      </c:catAx>
      <c:valAx>
        <c:axId val="143646720"/>
        <c:scaling>
          <c:orientation val="minMax"/>
          <c:max val="1"/>
          <c:min val="0.70000000000000007"/>
        </c:scaling>
        <c:delete val="1"/>
        <c:axPos val="r"/>
        <c:numFmt formatCode="0.0%" sourceLinked="1"/>
        <c:majorTickMark val="out"/>
        <c:minorTickMark val="none"/>
        <c:tickLblPos val="nextTo"/>
        <c:crossAx val="14364083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Have you contacted the service by telephone in the past 12 months?</a:t>
            </a:r>
          </a:p>
        </c:rich>
      </c:tx>
      <c:layout>
        <c:manualLayout>
          <c:xMode val="edge"/>
          <c:yMode val="edge"/>
          <c:x val="0.10285099941656577"/>
          <c:y val="2.4400578899640337E-3"/>
        </c:manualLayout>
      </c:layout>
      <c:overlay val="1"/>
    </c:title>
    <c:autoTitleDeleted val="0"/>
    <c:plotArea>
      <c:layout>
        <c:manualLayout>
          <c:layoutTarget val="inner"/>
          <c:xMode val="edge"/>
          <c:yMode val="edge"/>
          <c:x val="4.5380685973874096E-2"/>
          <c:y val="0.11975327207641838"/>
          <c:w val="0.60186710100485741"/>
          <c:h val="0.79224156413432356"/>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rgbClr val="FF8989"/>
              </a:solidFill>
            </c:spPr>
            <c:extLst>
              <c:ext xmlns:c16="http://schemas.microsoft.com/office/drawing/2014/chart" uri="{C3380CC4-5D6E-409C-BE32-E72D297353CC}">
                <c16:uniqueId val="{00000003-5DFD-46F2-8D7B-0FC1AAC75855}"/>
              </c:ext>
            </c:extLst>
          </c:dPt>
          <c:dPt>
            <c:idx val="2"/>
            <c:bubble3D val="0"/>
            <c:spPr>
              <a:solidFill>
                <a:sysClr val="window" lastClr="FFFFFF">
                  <a:lumMod val="75000"/>
                </a:sysClr>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Presentation!$A$26:$A$28</c:f>
              <c:strCache>
                <c:ptCount val="3"/>
                <c:pt idx="0">
                  <c:v>Yes</c:v>
                </c:pt>
                <c:pt idx="1">
                  <c:v>No</c:v>
                </c:pt>
                <c:pt idx="2">
                  <c:v>Can't remember</c:v>
                </c:pt>
              </c:strCache>
            </c:strRef>
          </c:cat>
          <c:val>
            <c:numRef>
              <c:f>Presentation!$B$26:$B$28</c:f>
              <c:numCache>
                <c:formatCode>##,##0.0%</c:formatCode>
                <c:ptCount val="3"/>
                <c:pt idx="0">
                  <c:v>0.36</c:v>
                </c:pt>
                <c:pt idx="1">
                  <c:v>0.62</c:v>
                </c:pt>
                <c:pt idx="2">
                  <c:v>0.02</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68405523989411632"/>
          <c:y val="0.42641316607746371"/>
          <c:w val="0.2686519114688129"/>
          <c:h val="0.22436813349900619"/>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How satisfied were you with the following aspects of your initial contact by telephone?</a:t>
            </a:r>
          </a:p>
        </c:rich>
      </c:tx>
      <c:layout>
        <c:manualLayout>
          <c:xMode val="edge"/>
          <c:yMode val="edge"/>
          <c:x val="0.12035804302545193"/>
          <c:y val="8.9393003089803646E-3"/>
        </c:manualLayout>
      </c:layout>
      <c:overlay val="1"/>
    </c:title>
    <c:autoTitleDeleted val="0"/>
    <c:plotArea>
      <c:layout>
        <c:manualLayout>
          <c:layoutTarget val="inner"/>
          <c:xMode val="edge"/>
          <c:yMode val="edge"/>
          <c:x val="0.20813125638776739"/>
          <c:y val="0.20866765487878977"/>
          <c:w val="0.79186874361223258"/>
          <c:h val="0.61200434514876023"/>
        </c:manualLayout>
      </c:layout>
      <c:barChart>
        <c:barDir val="col"/>
        <c:grouping val="clustered"/>
        <c:varyColors val="0"/>
        <c:ser>
          <c:idx val="6"/>
          <c:order val="0"/>
          <c:tx>
            <c:strRef>
              <c:f>Presentation!$A$67</c:f>
              <c:strCache>
                <c:ptCount val="1"/>
                <c:pt idx="0">
                  <c:v>Dissatisfied</c:v>
                </c:pt>
              </c:strCache>
            </c:strRef>
          </c:tx>
          <c:spPr>
            <a:solidFill>
              <a:srgbClr val="FF7979"/>
            </a:solidFill>
          </c:spPr>
          <c:invertIfNegative val="0"/>
          <c:dLbls>
            <c:numFmt formatCode="0%" sourceLinked="0"/>
            <c:spPr>
              <a:noFill/>
              <a:ln>
                <a:noFill/>
              </a:ln>
              <a:effectLst/>
            </c:spPr>
            <c:txPr>
              <a:bodyPr/>
              <a:lstStyle/>
              <a:p>
                <a:pPr>
                  <a:defRPr sz="1400">
                    <a:solidFill>
                      <a:schemeClr val="tx1">
                        <a:lumMod val="75000"/>
                        <a:lumOff val="2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Presentation!$B$65:$G$65</c:f>
              <c:strCache>
                <c:ptCount val="6"/>
                <c:pt idx="0">
                  <c:v>Ease of navigating the automated telephone system</c:v>
                </c:pt>
                <c:pt idx="1">
                  <c:v>Getting through to someone in a timely manner</c:v>
                </c:pt>
                <c:pt idx="2">
                  <c:v>Getting the information/outcome you needed</c:v>
                </c:pt>
                <c:pt idx="3">
                  <c:v>Speaking to the person you needed to</c:v>
                </c:pt>
                <c:pt idx="4">
                  <c:v>Finding the relevant contact information</c:v>
                </c:pt>
                <c:pt idx="5">
                  <c:v>Courtesy of the receptionist/person who you spoke to</c:v>
                </c:pt>
              </c:strCache>
            </c:strRef>
          </c:cat>
          <c:val>
            <c:numRef>
              <c:f>Presentation!$B$67:$G$67</c:f>
              <c:numCache>
                <c:formatCode>0.0%</c:formatCode>
                <c:ptCount val="6"/>
                <c:pt idx="0">
                  <c:v>0.14000000000000001</c:v>
                </c:pt>
                <c:pt idx="1">
                  <c:v>0.1</c:v>
                </c:pt>
                <c:pt idx="2">
                  <c:v>0.04</c:v>
                </c:pt>
                <c:pt idx="3">
                  <c:v>0.04</c:v>
                </c:pt>
                <c:pt idx="4">
                  <c:v>0.02</c:v>
                </c:pt>
                <c:pt idx="5">
                  <c:v>0.02</c:v>
                </c:pt>
              </c:numCache>
            </c:numRef>
          </c:val>
          <c:extLst>
            <c:ext xmlns:c16="http://schemas.microsoft.com/office/drawing/2014/chart" uri="{C3380CC4-5D6E-409C-BE32-E72D297353CC}">
              <c16:uniqueId val="{00000000-ECED-4825-A8ED-777E99D68D71}"/>
            </c:ext>
          </c:extLst>
        </c:ser>
        <c:ser>
          <c:idx val="0"/>
          <c:order val="1"/>
          <c:tx>
            <c:strRef>
              <c:f>Presentation!$A$66</c:f>
              <c:strCache>
                <c:ptCount val="1"/>
                <c:pt idx="0">
                  <c:v>Satisfied</c:v>
                </c:pt>
              </c:strCache>
            </c:strRef>
          </c:tx>
          <c:spPr>
            <a:solidFill>
              <a:srgbClr val="00B050"/>
            </a:solidFill>
          </c:spPr>
          <c:invertIfNegative val="0"/>
          <c:dLbls>
            <c:numFmt formatCode="0%" sourceLinked="0"/>
            <c:spPr>
              <a:noFill/>
              <a:ln>
                <a:noFill/>
              </a:ln>
              <a:effectLst/>
            </c:spPr>
            <c:txPr>
              <a:bodyPr/>
              <a:lstStyle/>
              <a:p>
                <a:pPr>
                  <a:defRPr sz="14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Presentation!$B$65:$G$65</c:f>
              <c:strCache>
                <c:ptCount val="6"/>
                <c:pt idx="0">
                  <c:v>Ease of navigating the automated telephone system</c:v>
                </c:pt>
                <c:pt idx="1">
                  <c:v>Getting through to someone in a timely manner</c:v>
                </c:pt>
                <c:pt idx="2">
                  <c:v>Getting the information/outcome you needed</c:v>
                </c:pt>
                <c:pt idx="3">
                  <c:v>Speaking to the person you needed to</c:v>
                </c:pt>
                <c:pt idx="4">
                  <c:v>Finding the relevant contact information</c:v>
                </c:pt>
                <c:pt idx="5">
                  <c:v>Courtesy of the receptionist/person who you spoke to</c:v>
                </c:pt>
              </c:strCache>
            </c:strRef>
          </c:cat>
          <c:val>
            <c:numRef>
              <c:f>Presentation!$B$66:$G$66</c:f>
              <c:numCache>
                <c:formatCode>##,##0.0%</c:formatCode>
                <c:ptCount val="6"/>
                <c:pt idx="0">
                  <c:v>0.77</c:v>
                </c:pt>
                <c:pt idx="1">
                  <c:v>0.84</c:v>
                </c:pt>
                <c:pt idx="2">
                  <c:v>0.93</c:v>
                </c:pt>
                <c:pt idx="3">
                  <c:v>0.93</c:v>
                </c:pt>
                <c:pt idx="4">
                  <c:v>0.96</c:v>
                </c:pt>
                <c:pt idx="5">
                  <c:v>0.96</c:v>
                </c:pt>
              </c:numCache>
            </c:numRef>
          </c:val>
          <c:extLst>
            <c:ext xmlns:c16="http://schemas.microsoft.com/office/drawing/2014/chart" uri="{C3380CC4-5D6E-409C-BE32-E72D297353CC}">
              <c16:uniqueId val="{00000001-ECED-4825-A8ED-777E99D68D71}"/>
            </c:ext>
          </c:extLst>
        </c:ser>
        <c:dLbls>
          <c:showLegendKey val="0"/>
          <c:showVal val="1"/>
          <c:showCatName val="0"/>
          <c:showSerName val="0"/>
          <c:showPercent val="0"/>
          <c:showBubbleSize val="0"/>
        </c:dLbls>
        <c:gapWidth val="26"/>
        <c:axId val="172881792"/>
        <c:axId val="172883328"/>
      </c:barChart>
      <c:catAx>
        <c:axId val="172881792"/>
        <c:scaling>
          <c:orientation val="maxMin"/>
        </c:scaling>
        <c:delete val="0"/>
        <c:axPos val="b"/>
        <c:numFmt formatCode="General" sourceLinked="1"/>
        <c:majorTickMark val="out"/>
        <c:minorTickMark val="none"/>
        <c:tickLblPos val="low"/>
        <c:spPr>
          <a:ln>
            <a:noFill/>
          </a:ln>
        </c:spPr>
        <c:crossAx val="172883328"/>
        <c:crosses val="autoZero"/>
        <c:auto val="1"/>
        <c:lblAlgn val="ctr"/>
        <c:lblOffset val="10"/>
        <c:noMultiLvlLbl val="0"/>
      </c:catAx>
      <c:valAx>
        <c:axId val="172883328"/>
        <c:scaling>
          <c:orientation val="minMax"/>
          <c:max val="1"/>
          <c:min val="0"/>
        </c:scaling>
        <c:delete val="1"/>
        <c:axPos val="r"/>
        <c:numFmt formatCode="0%" sourceLinked="0"/>
        <c:majorTickMark val="out"/>
        <c:minorTickMark val="none"/>
        <c:tickLblPos val="nextTo"/>
        <c:crossAx val="172881792"/>
        <c:crosses val="autoZero"/>
        <c:crossBetween val="between"/>
      </c:valAx>
    </c:plotArea>
    <c:legend>
      <c:legendPos val="t"/>
      <c:layout>
        <c:manualLayout>
          <c:xMode val="edge"/>
          <c:yMode val="edge"/>
          <c:x val="0.37859364013946173"/>
          <c:y val="8.8628991344557415E-2"/>
          <c:w val="0.26812974892361774"/>
          <c:h val="5.7968804437236537E-2"/>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solidFill>
                  <a:schemeClr val="tx1">
                    <a:lumMod val="75000"/>
                    <a:lumOff val="25000"/>
                  </a:schemeClr>
                </a:solidFill>
              </a:defRPr>
            </a:pPr>
            <a:r>
              <a:rPr lang="en-GB" sz="1200" b="0">
                <a:solidFill>
                  <a:schemeClr val="tx1">
                    <a:lumMod val="75000"/>
                    <a:lumOff val="25000"/>
                  </a:schemeClr>
                </a:solidFill>
              </a:rPr>
              <a:t>How satisfied were you with the following... ?</a:t>
            </a:r>
          </a:p>
        </c:rich>
      </c:tx>
      <c:layout>
        <c:manualLayout>
          <c:xMode val="edge"/>
          <c:yMode val="edge"/>
          <c:x val="0.22966145499695784"/>
          <c:y val="0"/>
        </c:manualLayout>
      </c:layout>
      <c:overlay val="0"/>
    </c:title>
    <c:autoTitleDeleted val="0"/>
    <c:plotArea>
      <c:layout>
        <c:manualLayout>
          <c:layoutTarget val="inner"/>
          <c:xMode val="edge"/>
          <c:yMode val="edge"/>
          <c:x val="2.2916670425962998E-2"/>
          <c:y val="0.10685840820783694"/>
          <c:w val="0.9091138302352082"/>
          <c:h val="0.66532559937039126"/>
        </c:manualLayout>
      </c:layout>
      <c:barChart>
        <c:barDir val="col"/>
        <c:grouping val="clustered"/>
        <c:varyColors val="0"/>
        <c:ser>
          <c:idx val="0"/>
          <c:order val="0"/>
          <c:tx>
            <c:strRef>
              <c:f>Presentation!$A$94</c:f>
              <c:strCache>
                <c:ptCount val="1"/>
                <c:pt idx="0">
                  <c:v>Satisfied</c:v>
                </c:pt>
              </c:strCache>
            </c:strRef>
          </c:tx>
          <c:spPr>
            <a:solidFill>
              <a:srgbClr val="00B050"/>
            </a:solidFill>
          </c:spPr>
          <c:invertIfNegative val="0"/>
          <c:dLbls>
            <c:numFmt formatCode="0%" sourceLinked="0"/>
            <c:spPr>
              <a:noFill/>
              <a:ln>
                <a:noFill/>
              </a:ln>
              <a:effectLst/>
            </c:spPr>
            <c:txPr>
              <a:bodyPr wrap="square" lIns="38100" tIns="19050" rIns="38100" bIns="19050" anchor="ctr">
                <a:spAutoFit/>
              </a:bodyPr>
              <a:lstStyle/>
              <a:p>
                <a:pPr>
                  <a:defRPr sz="14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Presentation!$B$93:$E$93</c:f>
              <c:strCache>
                <c:ptCount val="4"/>
                <c:pt idx="0">
                  <c:v>Date and time of the appointment</c:v>
                </c:pt>
                <c:pt idx="1">
                  <c:v>Location of my appointment</c:v>
                </c:pt>
                <c:pt idx="2">
                  <c:v>Flexibility of changing my appointment date and time</c:v>
                </c:pt>
                <c:pt idx="3">
                  <c:v>Booking an appointment outside of work hours</c:v>
                </c:pt>
              </c:strCache>
            </c:strRef>
          </c:cat>
          <c:val>
            <c:numRef>
              <c:f>Presentation!$B$94:$E$94</c:f>
              <c:numCache>
                <c:formatCode>##,##0.0%</c:formatCode>
                <c:ptCount val="4"/>
                <c:pt idx="0">
                  <c:v>0.97</c:v>
                </c:pt>
                <c:pt idx="1">
                  <c:v>0.97</c:v>
                </c:pt>
                <c:pt idx="2">
                  <c:v>0.95</c:v>
                </c:pt>
                <c:pt idx="3">
                  <c:v>0.94</c:v>
                </c:pt>
              </c:numCache>
            </c:numRef>
          </c:val>
          <c:extLst>
            <c:ext xmlns:c16="http://schemas.microsoft.com/office/drawing/2014/chart" uri="{C3380CC4-5D6E-409C-BE32-E72D297353CC}">
              <c16:uniqueId val="{00000000-4521-4969-AAA7-0A2A928F7A5E}"/>
            </c:ext>
          </c:extLst>
        </c:ser>
        <c:ser>
          <c:idx val="1"/>
          <c:order val="1"/>
          <c:tx>
            <c:strRef>
              <c:f>Presentation!$A$95</c:f>
              <c:strCache>
                <c:ptCount val="1"/>
                <c:pt idx="0">
                  <c:v>Dissatisfied</c:v>
                </c:pt>
              </c:strCache>
            </c:strRef>
          </c:tx>
          <c:spPr>
            <a:solidFill>
              <a:srgbClr val="FF8989"/>
            </a:solidFill>
          </c:spPr>
          <c:invertIfNegative val="0"/>
          <c:dLbls>
            <c:numFmt formatCode="0%" sourceLinked="0"/>
            <c:spPr>
              <a:noFill/>
              <a:ln>
                <a:noFill/>
              </a:ln>
              <a:effectLst/>
            </c:spPr>
            <c:txPr>
              <a:bodyPr wrap="square" lIns="38100" tIns="19050" rIns="38100" bIns="19050" anchor="ctr">
                <a:spAutoFit/>
              </a:bodyPr>
              <a:lstStyle/>
              <a:p>
                <a:pPr>
                  <a:defRPr sz="1400">
                    <a:solidFill>
                      <a:schemeClr val="tx1">
                        <a:lumMod val="75000"/>
                        <a:lumOff val="2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Presentation!$B$93:$E$93</c:f>
              <c:strCache>
                <c:ptCount val="4"/>
                <c:pt idx="0">
                  <c:v>Date and time of the appointment</c:v>
                </c:pt>
                <c:pt idx="1">
                  <c:v>Location of my appointment</c:v>
                </c:pt>
                <c:pt idx="2">
                  <c:v>Flexibility of changing my appointment date and time</c:v>
                </c:pt>
                <c:pt idx="3">
                  <c:v>Booking an appointment outside of work hours</c:v>
                </c:pt>
              </c:strCache>
            </c:strRef>
          </c:cat>
          <c:val>
            <c:numRef>
              <c:f>Presentation!$B$95:$E$95</c:f>
              <c:numCache>
                <c:formatCode>##,##0.0%</c:formatCode>
                <c:ptCount val="4"/>
                <c:pt idx="0">
                  <c:v>0.02</c:v>
                </c:pt>
                <c:pt idx="1">
                  <c:v>0.01</c:v>
                </c:pt>
                <c:pt idx="2">
                  <c:v>0.02</c:v>
                </c:pt>
                <c:pt idx="3">
                  <c:v>0.03</c:v>
                </c:pt>
              </c:numCache>
            </c:numRef>
          </c:val>
          <c:extLst>
            <c:ext xmlns:c16="http://schemas.microsoft.com/office/drawing/2014/chart" uri="{C3380CC4-5D6E-409C-BE32-E72D297353CC}">
              <c16:uniqueId val="{00000001-4521-4969-AAA7-0A2A928F7A5E}"/>
            </c:ext>
          </c:extLst>
        </c:ser>
        <c:dLbls>
          <c:showLegendKey val="0"/>
          <c:showVal val="0"/>
          <c:showCatName val="0"/>
          <c:showSerName val="0"/>
          <c:showPercent val="0"/>
          <c:showBubbleSize val="0"/>
        </c:dLbls>
        <c:gapWidth val="79"/>
        <c:axId val="144421248"/>
        <c:axId val="144422784"/>
      </c:barChart>
      <c:catAx>
        <c:axId val="144421248"/>
        <c:scaling>
          <c:orientation val="minMax"/>
        </c:scaling>
        <c:delete val="0"/>
        <c:axPos val="b"/>
        <c:numFmt formatCode="General" sourceLinked="0"/>
        <c:majorTickMark val="none"/>
        <c:minorTickMark val="none"/>
        <c:tickLblPos val="nextTo"/>
        <c:txPr>
          <a:bodyPr/>
          <a:lstStyle/>
          <a:p>
            <a:pPr>
              <a:defRPr sz="1100">
                <a:solidFill>
                  <a:schemeClr val="tx1">
                    <a:lumMod val="75000"/>
                    <a:lumOff val="25000"/>
                  </a:schemeClr>
                </a:solidFill>
              </a:defRPr>
            </a:pPr>
            <a:endParaRPr lang="en-US"/>
          </a:p>
        </c:txPr>
        <c:crossAx val="144422784"/>
        <c:crosses val="autoZero"/>
        <c:auto val="1"/>
        <c:lblAlgn val="ctr"/>
        <c:lblOffset val="100"/>
        <c:noMultiLvlLbl val="0"/>
      </c:catAx>
      <c:valAx>
        <c:axId val="144422784"/>
        <c:scaling>
          <c:orientation val="minMax"/>
        </c:scaling>
        <c:delete val="1"/>
        <c:axPos val="l"/>
        <c:numFmt formatCode="##,##0.0%" sourceLinked="1"/>
        <c:majorTickMark val="none"/>
        <c:minorTickMark val="none"/>
        <c:tickLblPos val="nextTo"/>
        <c:crossAx val="144421248"/>
        <c:crosses val="autoZero"/>
        <c:crossBetween val="between"/>
      </c:valAx>
    </c:plotArea>
    <c:legend>
      <c:legendPos val="r"/>
      <c:layout>
        <c:manualLayout>
          <c:xMode val="edge"/>
          <c:yMode val="edge"/>
          <c:x val="0.25494705625771918"/>
          <c:y val="0.10316351202601774"/>
          <c:w val="0.4075528883780985"/>
          <c:h val="6.1700589566143507E-2"/>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Have any of your appointments been cancelled or changed to a later date in the last 12 months?</a:t>
            </a:r>
          </a:p>
        </c:rich>
      </c:tx>
      <c:layout>
        <c:manualLayout>
          <c:xMode val="edge"/>
          <c:yMode val="edge"/>
          <c:x val="5.590225846853332E-2"/>
          <c:y val="8.9393402095795296E-3"/>
        </c:manualLayout>
      </c:layout>
      <c:overlay val="1"/>
    </c:title>
    <c:autoTitleDeleted val="0"/>
    <c:plotArea>
      <c:layout>
        <c:manualLayout>
          <c:layoutTarget val="inner"/>
          <c:xMode val="edge"/>
          <c:yMode val="edge"/>
          <c:x val="6.8768633172386281E-2"/>
          <c:y val="0.14745306972498004"/>
          <c:w val="0.57361021036894289"/>
          <c:h val="0.69916790292517783"/>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DFD-46F2-8D7B-0FC1AAC75855}"/>
              </c:ext>
            </c:extLst>
          </c:dPt>
          <c:dPt>
            <c:idx val="1"/>
            <c:bubble3D val="0"/>
            <c:spPr>
              <a:solidFill>
                <a:srgbClr val="FF8989"/>
              </a:solidFill>
            </c:spPr>
            <c:extLst>
              <c:ext xmlns:c16="http://schemas.microsoft.com/office/drawing/2014/chart" uri="{C3380CC4-5D6E-409C-BE32-E72D297353CC}">
                <c16:uniqueId val="{00000003-5DFD-46F2-8D7B-0FC1AAC75855}"/>
              </c:ext>
            </c:extLst>
          </c:dPt>
          <c:dPt>
            <c:idx val="2"/>
            <c:bubble3D val="0"/>
            <c:spPr>
              <a:solidFill>
                <a:srgbClr val="FF0000"/>
              </a:solidFill>
            </c:spPr>
            <c:extLst>
              <c:ext xmlns:c16="http://schemas.microsoft.com/office/drawing/2014/chart" uri="{C3380CC4-5D6E-409C-BE32-E72D297353CC}">
                <c16:uniqueId val="{00000005-5DFD-46F2-8D7B-0FC1AAC75855}"/>
              </c:ext>
            </c:extLst>
          </c:dPt>
          <c:dPt>
            <c:idx val="3"/>
            <c:bubble3D val="0"/>
            <c:spPr>
              <a:solidFill>
                <a:srgbClr val="FF3B3B"/>
              </a:solidFill>
            </c:spPr>
            <c:extLst>
              <c:ext xmlns:c16="http://schemas.microsoft.com/office/drawing/2014/chart" uri="{C3380CC4-5D6E-409C-BE32-E72D297353CC}">
                <c16:uniqueId val="{00000007-5DFD-46F2-8D7B-0FC1AAC75855}"/>
              </c:ext>
            </c:extLst>
          </c:dPt>
          <c:dLbls>
            <c:dLbl>
              <c:idx val="1"/>
              <c:numFmt formatCode="0%" sourceLinked="0"/>
              <c:spPr/>
              <c:txPr>
                <a:bodyPr/>
                <a:lstStyle/>
                <a:p>
                  <a:pPr>
                    <a:defRPr sz="1400" b="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DFD-46F2-8D7B-0FC1AAC75855}"/>
                </c:ext>
              </c:extLst>
            </c:dLbl>
            <c:dLbl>
              <c:idx val="2"/>
              <c:layout>
                <c:manualLayout>
                  <c:x val="-1.0949027660112354E-2"/>
                  <c:y val="-1.315867017693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FD-46F2-8D7B-0FC1AAC75855}"/>
                </c:ext>
              </c:extLst>
            </c:dLbl>
            <c:dLbl>
              <c:idx val="3"/>
              <c:layout>
                <c:manualLayout>
                  <c:x val="-4.3517444609336855E-4"/>
                  <c:y val="-7.13221718804138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FD-46F2-8D7B-0FC1AAC75855}"/>
                </c:ext>
              </c:extLst>
            </c:dLbl>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Presentation!$A$122:$A$124</c:f>
              <c:strCache>
                <c:ptCount val="3"/>
                <c:pt idx="0">
                  <c:v>No</c:v>
                </c:pt>
                <c:pt idx="1">
                  <c:v>Yes - 1 appointment</c:v>
                </c:pt>
                <c:pt idx="2">
                  <c:v>Yes - 2 or more appointments</c:v>
                </c:pt>
              </c:strCache>
            </c:strRef>
          </c:cat>
          <c:val>
            <c:numRef>
              <c:f>Presentation!$B$122:$B$124</c:f>
              <c:numCache>
                <c:formatCode>##,##0.0%</c:formatCode>
                <c:ptCount val="3"/>
                <c:pt idx="0">
                  <c:v>0.84</c:v>
                </c:pt>
                <c:pt idx="1">
                  <c:v>0.13</c:v>
                </c:pt>
                <c:pt idx="2">
                  <c:v>0.03</c:v>
                </c:pt>
              </c:numCache>
            </c:numRef>
          </c:val>
          <c:extLst>
            <c:ext xmlns:c16="http://schemas.microsoft.com/office/drawing/2014/chart" uri="{C3380CC4-5D6E-409C-BE32-E72D297353CC}">
              <c16:uniqueId val="{00000008-5DFD-46F2-8D7B-0FC1AAC75855}"/>
            </c:ext>
          </c:extLst>
        </c:ser>
        <c:dLbls>
          <c:showLegendKey val="0"/>
          <c:showVal val="1"/>
          <c:showCatName val="0"/>
          <c:showSerName val="0"/>
          <c:showPercent val="0"/>
          <c:showBubbleSize val="0"/>
          <c:showLeaderLines val="1"/>
        </c:dLbls>
        <c:firstSliceAng val="0"/>
        <c:holeSize val="65"/>
      </c:doughnutChart>
    </c:plotArea>
    <c:legend>
      <c:legendPos val="r"/>
      <c:layout>
        <c:manualLayout>
          <c:xMode val="edge"/>
          <c:yMode val="edge"/>
          <c:x val="0.51044023292623575"/>
          <c:y val="0.7898853613420026"/>
          <c:w val="0.4852838559966926"/>
          <c:h val="0.19947220766745261"/>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GB" sz="1200" b="0" i="0" baseline="0" dirty="0">
                <a:effectLst/>
              </a:rPr>
              <a:t>Thinking about the health professional that you saw. How satisfied or dissatisfied were you with the following?</a:t>
            </a:r>
            <a:endParaRPr lang="en-GB" sz="1200" dirty="0">
              <a:effectLst/>
            </a:endParaRPr>
          </a:p>
        </c:rich>
      </c:tx>
      <c:layout>
        <c:manualLayout>
          <c:xMode val="edge"/>
          <c:yMode val="edge"/>
          <c:x val="0.17053647632837887"/>
          <c:y val="1.3682749823309373E-2"/>
        </c:manualLayout>
      </c:layout>
      <c:overlay val="0"/>
    </c:title>
    <c:autoTitleDeleted val="0"/>
    <c:plotArea>
      <c:layout>
        <c:manualLayout>
          <c:layoutTarget val="inner"/>
          <c:xMode val="edge"/>
          <c:yMode val="edge"/>
          <c:x val="1.2844149894263317E-2"/>
          <c:y val="0.10398889865715123"/>
          <c:w val="0.89354571814014139"/>
          <c:h val="0.76065659961041876"/>
        </c:manualLayout>
      </c:layout>
      <c:barChart>
        <c:barDir val="col"/>
        <c:grouping val="clustered"/>
        <c:varyColors val="0"/>
        <c:ser>
          <c:idx val="0"/>
          <c:order val="0"/>
          <c:tx>
            <c:strRef>
              <c:f>Presentation!$A$280</c:f>
              <c:strCache>
                <c:ptCount val="1"/>
                <c:pt idx="0">
                  <c:v>Satisfied</c:v>
                </c:pt>
              </c:strCache>
            </c:strRef>
          </c:tx>
          <c:spPr>
            <a:solidFill>
              <a:srgbClr val="00B050"/>
            </a:solidFill>
          </c:spPr>
          <c:invertIfNegative val="0"/>
          <c:dLbls>
            <c:numFmt formatCode="0%" sourceLinked="0"/>
            <c:spPr>
              <a:noFill/>
              <a:ln>
                <a:noFill/>
              </a:ln>
              <a:effectLst/>
            </c:spPr>
            <c:txPr>
              <a:bodyPr wrap="square" lIns="38100" tIns="19050" rIns="38100" bIns="19050" anchor="ctr">
                <a:spAutoFit/>
              </a:bodyPr>
              <a:lstStyle/>
              <a:p>
                <a:pPr>
                  <a:defRPr sz="14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Presentation!$B$279:$J$279</c:f>
              <c:strCache>
                <c:ptCount val="9"/>
                <c:pt idx="0">
                  <c:v>Respectful of your needs</c:v>
                </c:pt>
                <c:pt idx="1">
                  <c:v>Trustworthiness of the person you saw</c:v>
                </c:pt>
                <c:pt idx="2">
                  <c:v>Treating you with care and concern</c:v>
                </c:pt>
                <c:pt idx="3">
                  <c:v>Taking your personal circumstances into account</c:v>
                </c:pt>
                <c:pt idx="4">
                  <c:v>Taking your problems seriously</c:v>
                </c:pt>
                <c:pt idx="5">
                  <c:v>Amount of time spent they with you</c:v>
                </c:pt>
                <c:pt idx="6">
                  <c:v>Involving you in decisions about your care</c:v>
                </c:pt>
                <c:pt idx="7">
                  <c:v>Understanding of your symptoms</c:v>
                </c:pt>
                <c:pt idx="8">
                  <c:v>Knowledge of your medical history</c:v>
                </c:pt>
              </c:strCache>
            </c:strRef>
          </c:cat>
          <c:val>
            <c:numRef>
              <c:f>Presentation!$B$280:$J$280</c:f>
              <c:numCache>
                <c:formatCode>##,##0.0%</c:formatCode>
                <c:ptCount val="9"/>
                <c:pt idx="0">
                  <c:v>0.98</c:v>
                </c:pt>
                <c:pt idx="1">
                  <c:v>0.98</c:v>
                </c:pt>
                <c:pt idx="2">
                  <c:v>0.98</c:v>
                </c:pt>
                <c:pt idx="3">
                  <c:v>0.97</c:v>
                </c:pt>
                <c:pt idx="4">
                  <c:v>0.97</c:v>
                </c:pt>
                <c:pt idx="5">
                  <c:v>0.97</c:v>
                </c:pt>
                <c:pt idx="6">
                  <c:v>0.96</c:v>
                </c:pt>
                <c:pt idx="7">
                  <c:v>0.96</c:v>
                </c:pt>
                <c:pt idx="8">
                  <c:v>0.94</c:v>
                </c:pt>
              </c:numCache>
            </c:numRef>
          </c:val>
          <c:extLst>
            <c:ext xmlns:c16="http://schemas.microsoft.com/office/drawing/2014/chart" uri="{C3380CC4-5D6E-409C-BE32-E72D297353CC}">
              <c16:uniqueId val="{00000000-C4F8-4989-934F-5C8977BE0057}"/>
            </c:ext>
          </c:extLst>
        </c:ser>
        <c:ser>
          <c:idx val="1"/>
          <c:order val="1"/>
          <c:tx>
            <c:strRef>
              <c:f>Presentation!$A$281</c:f>
              <c:strCache>
                <c:ptCount val="1"/>
                <c:pt idx="0">
                  <c:v>Dissatisfied</c:v>
                </c:pt>
              </c:strCache>
            </c:strRef>
          </c:tx>
          <c:spPr>
            <a:solidFill>
              <a:srgbClr val="FF8989"/>
            </a:solidFill>
          </c:spPr>
          <c:invertIfNegative val="0"/>
          <c:dLbls>
            <c:numFmt formatCode="0%" sourceLinked="0"/>
            <c:spPr>
              <a:noFill/>
              <a:ln>
                <a:noFill/>
              </a:ln>
              <a:effectLst/>
            </c:spPr>
            <c:txPr>
              <a:bodyPr wrap="square" lIns="38100" tIns="19050" rIns="38100" bIns="19050" anchor="ctr">
                <a:spAutoFit/>
              </a:bodyPr>
              <a:lstStyle/>
              <a:p>
                <a:pPr>
                  <a:defRPr sz="1400">
                    <a:solidFill>
                      <a:schemeClr val="tx1">
                        <a:lumMod val="75000"/>
                        <a:lumOff val="2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Presentation!$B$279:$J$279</c:f>
              <c:strCache>
                <c:ptCount val="9"/>
                <c:pt idx="0">
                  <c:v>Respectful of your needs</c:v>
                </c:pt>
                <c:pt idx="1">
                  <c:v>Trustworthiness of the person you saw</c:v>
                </c:pt>
                <c:pt idx="2">
                  <c:v>Treating you with care and concern</c:v>
                </c:pt>
                <c:pt idx="3">
                  <c:v>Taking your personal circumstances into account</c:v>
                </c:pt>
                <c:pt idx="4">
                  <c:v>Taking your problems seriously</c:v>
                </c:pt>
                <c:pt idx="5">
                  <c:v>Amount of time spent they with you</c:v>
                </c:pt>
                <c:pt idx="6">
                  <c:v>Involving you in decisions about your care</c:v>
                </c:pt>
                <c:pt idx="7">
                  <c:v>Understanding of your symptoms</c:v>
                </c:pt>
                <c:pt idx="8">
                  <c:v>Knowledge of your medical history</c:v>
                </c:pt>
              </c:strCache>
            </c:strRef>
          </c:cat>
          <c:val>
            <c:numRef>
              <c:f>Presentation!$B$281:$J$281</c:f>
              <c:numCache>
                <c:formatCode>0.0%</c:formatCode>
                <c:ptCount val="9"/>
                <c:pt idx="0">
                  <c:v>0.01</c:v>
                </c:pt>
                <c:pt idx="1">
                  <c:v>0.01</c:v>
                </c:pt>
                <c:pt idx="2">
                  <c:v>0.01</c:v>
                </c:pt>
                <c:pt idx="3">
                  <c:v>0.01</c:v>
                </c:pt>
                <c:pt idx="4">
                  <c:v>0.01</c:v>
                </c:pt>
                <c:pt idx="5">
                  <c:v>0.02</c:v>
                </c:pt>
                <c:pt idx="6">
                  <c:v>0.01</c:v>
                </c:pt>
                <c:pt idx="7">
                  <c:v>0.02</c:v>
                </c:pt>
                <c:pt idx="8">
                  <c:v>0.02</c:v>
                </c:pt>
              </c:numCache>
            </c:numRef>
          </c:val>
          <c:extLst>
            <c:ext xmlns:c16="http://schemas.microsoft.com/office/drawing/2014/chart" uri="{C3380CC4-5D6E-409C-BE32-E72D297353CC}">
              <c16:uniqueId val="{00000001-C4F8-4989-934F-5C8977BE0057}"/>
            </c:ext>
          </c:extLst>
        </c:ser>
        <c:dLbls>
          <c:showLegendKey val="0"/>
          <c:showVal val="0"/>
          <c:showCatName val="0"/>
          <c:showSerName val="0"/>
          <c:showPercent val="0"/>
          <c:showBubbleSize val="0"/>
        </c:dLbls>
        <c:gapWidth val="22"/>
        <c:axId val="144467072"/>
        <c:axId val="144468608"/>
      </c:barChart>
      <c:catAx>
        <c:axId val="144467072"/>
        <c:scaling>
          <c:orientation val="minMax"/>
        </c:scaling>
        <c:delete val="0"/>
        <c:axPos val="b"/>
        <c:numFmt formatCode="General" sourceLinked="0"/>
        <c:majorTickMark val="out"/>
        <c:minorTickMark val="none"/>
        <c:tickLblPos val="nextTo"/>
        <c:txPr>
          <a:bodyPr/>
          <a:lstStyle/>
          <a:p>
            <a:pPr>
              <a:defRPr sz="1200"/>
            </a:pPr>
            <a:endParaRPr lang="en-US"/>
          </a:p>
        </c:txPr>
        <c:crossAx val="144468608"/>
        <c:crosses val="autoZero"/>
        <c:auto val="1"/>
        <c:lblAlgn val="ctr"/>
        <c:lblOffset val="100"/>
        <c:noMultiLvlLbl val="0"/>
      </c:catAx>
      <c:valAx>
        <c:axId val="144468608"/>
        <c:scaling>
          <c:orientation val="minMax"/>
        </c:scaling>
        <c:delete val="1"/>
        <c:axPos val="l"/>
        <c:numFmt formatCode="##,##0.0%" sourceLinked="1"/>
        <c:majorTickMark val="out"/>
        <c:minorTickMark val="none"/>
        <c:tickLblPos val="nextTo"/>
        <c:crossAx val="144467072"/>
        <c:crosses val="autoZero"/>
        <c:crossBetween val="between"/>
      </c:valAx>
    </c:plotArea>
    <c:legend>
      <c:legendPos val="r"/>
      <c:layout>
        <c:manualLayout>
          <c:xMode val="edge"/>
          <c:yMode val="edge"/>
          <c:x val="0.34942082261953178"/>
          <c:y val="7.8344408819017081E-2"/>
          <c:w val="0.18818978118698881"/>
          <c:h val="6.0657892468669733E-2"/>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0">
                <a:solidFill>
                  <a:schemeClr val="tx1">
                    <a:lumMod val="75000"/>
                    <a:lumOff val="25000"/>
                  </a:schemeClr>
                </a:solidFill>
              </a:defRPr>
            </a:pPr>
            <a:r>
              <a:rPr lang="en-GB"/>
              <a:t>Have you experienced a reduction in the number of times you have had to tell your story to different services of health professionals?</a:t>
            </a:r>
          </a:p>
        </c:rich>
      </c:tx>
      <c:layout>
        <c:manualLayout>
          <c:xMode val="edge"/>
          <c:yMode val="edge"/>
          <c:x val="6.2494136371659924E-2"/>
          <c:y val="2.4070338162660854E-3"/>
        </c:manualLayout>
      </c:layout>
      <c:overlay val="1"/>
    </c:title>
    <c:autoTitleDeleted val="0"/>
    <c:plotArea>
      <c:layout>
        <c:manualLayout>
          <c:layoutTarget val="inner"/>
          <c:xMode val="edge"/>
          <c:yMode val="edge"/>
          <c:x val="8.5510123511823605E-2"/>
          <c:y val="0.26883403071842321"/>
          <c:w val="0.63481170908211437"/>
          <c:h val="0.64023388855110697"/>
        </c:manualLayout>
      </c:layout>
      <c:doughnutChart>
        <c:varyColors val="1"/>
        <c:ser>
          <c:idx val="1"/>
          <c:order val="0"/>
          <c:dPt>
            <c:idx val="0"/>
            <c:bubble3D val="0"/>
            <c:spPr>
              <a:solidFill>
                <a:srgbClr val="00B050"/>
              </a:solidFill>
            </c:spPr>
            <c:extLst>
              <c:ext xmlns:c16="http://schemas.microsoft.com/office/drawing/2014/chart" uri="{C3380CC4-5D6E-409C-BE32-E72D297353CC}">
                <c16:uniqueId val="{00000001-527F-4E84-AEC4-261E76B3F8EA}"/>
              </c:ext>
            </c:extLst>
          </c:dPt>
          <c:dPt>
            <c:idx val="1"/>
            <c:bubble3D val="0"/>
            <c:spPr>
              <a:solidFill>
                <a:srgbClr val="FF8989"/>
              </a:solidFill>
            </c:spPr>
            <c:extLst>
              <c:ext xmlns:c16="http://schemas.microsoft.com/office/drawing/2014/chart" uri="{C3380CC4-5D6E-409C-BE32-E72D297353CC}">
                <c16:uniqueId val="{00000003-527F-4E84-AEC4-261E76B3F8EA}"/>
              </c:ext>
            </c:extLst>
          </c:dPt>
          <c:dLbls>
            <c:numFmt formatCode="0%" sourceLinked="0"/>
            <c:spPr>
              <a:noFill/>
              <a:ln>
                <a:noFill/>
              </a:ln>
              <a:effectLst/>
            </c:spPr>
            <c:txPr>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Presentation!$A$320:$A$321</c:f>
              <c:strCache>
                <c:ptCount val="2"/>
                <c:pt idx="0">
                  <c:v>Yes</c:v>
                </c:pt>
                <c:pt idx="1">
                  <c:v>No</c:v>
                </c:pt>
              </c:strCache>
            </c:strRef>
          </c:cat>
          <c:val>
            <c:numRef>
              <c:f>Presentation!$B$320:$B$321</c:f>
              <c:numCache>
                <c:formatCode>0.0%</c:formatCode>
                <c:ptCount val="2"/>
                <c:pt idx="0">
                  <c:v>0.53</c:v>
                </c:pt>
                <c:pt idx="1">
                  <c:v>0.47</c:v>
                </c:pt>
              </c:numCache>
            </c:numRef>
          </c:val>
          <c:extLst>
            <c:ext xmlns:c16="http://schemas.microsoft.com/office/drawing/2014/chart" uri="{C3380CC4-5D6E-409C-BE32-E72D297353CC}">
              <c16:uniqueId val="{00000004-527F-4E84-AEC4-261E76B3F8EA}"/>
            </c:ext>
          </c:extLst>
        </c:ser>
        <c:dLbls>
          <c:showLegendKey val="0"/>
          <c:showVal val="1"/>
          <c:showCatName val="0"/>
          <c:showSerName val="0"/>
          <c:showPercent val="0"/>
          <c:showBubbleSize val="0"/>
          <c:showLeaderLines val="1"/>
        </c:dLbls>
        <c:firstSliceAng val="0"/>
        <c:holeSize val="50"/>
      </c:doughnutChart>
    </c:plotArea>
    <c:legend>
      <c:legendPos val="r"/>
      <c:layout>
        <c:manualLayout>
          <c:xMode val="edge"/>
          <c:yMode val="edge"/>
          <c:x val="0.76584690071635786"/>
          <c:y val="0.48052463781010424"/>
          <c:w val="0.11766713371354895"/>
          <c:h val="0.19488470720820913"/>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spPr>
    <a:ln w="0">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GB" sz="1200" b="0"/>
              <a:t>Thinking about the communication from the health professional. How satisfied or dissatisfied were you with the following?</a:t>
            </a:r>
          </a:p>
        </c:rich>
      </c:tx>
      <c:overlay val="0"/>
    </c:title>
    <c:autoTitleDeleted val="0"/>
    <c:plotArea>
      <c:layout>
        <c:manualLayout>
          <c:layoutTarget val="inner"/>
          <c:xMode val="edge"/>
          <c:yMode val="edge"/>
          <c:x val="1.8325394733856106E-2"/>
          <c:y val="0.16722403403775651"/>
          <c:w val="0.96334921053228784"/>
          <c:h val="0.55186196609366223"/>
        </c:manualLayout>
      </c:layout>
      <c:barChart>
        <c:barDir val="col"/>
        <c:grouping val="clustered"/>
        <c:varyColors val="0"/>
        <c:ser>
          <c:idx val="0"/>
          <c:order val="0"/>
          <c:tx>
            <c:strRef>
              <c:f>Presentation!$A$341</c:f>
              <c:strCache>
                <c:ptCount val="1"/>
                <c:pt idx="0">
                  <c:v>Satisfied</c:v>
                </c:pt>
              </c:strCache>
            </c:strRef>
          </c:tx>
          <c:spPr>
            <a:solidFill>
              <a:srgbClr val="00B050"/>
            </a:solidFill>
          </c:spPr>
          <c:invertIfNegative val="0"/>
          <c:dLbls>
            <c:numFmt formatCode="0%" sourceLinked="0"/>
            <c:spPr>
              <a:noFill/>
              <a:ln>
                <a:noFill/>
              </a:ln>
              <a:effectLst/>
            </c:spPr>
            <c:txPr>
              <a:bodyPr wrap="square" lIns="38100" tIns="19050" rIns="38100" bIns="19050" anchor="ctr">
                <a:spAutoFit/>
              </a:bodyPr>
              <a:lstStyle/>
              <a:p>
                <a:pPr>
                  <a:defRPr sz="12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Presentation!$B$340:$I$340</c:f>
              <c:strCache>
                <c:ptCount val="8"/>
                <c:pt idx="0">
                  <c:v>Communicating clearly and in a way that you could understand</c:v>
                </c:pt>
                <c:pt idx="1">
                  <c:v>Ensuring conversations were kept private</c:v>
                </c:pt>
                <c:pt idx="2">
                  <c:v>Answering any questions you had</c:v>
                </c:pt>
                <c:pt idx="3">
                  <c:v>Explanation for any tests or treatment</c:v>
                </c:pt>
                <c:pt idx="4">
                  <c:v>Listening to what you had to say</c:v>
                </c:pt>
                <c:pt idx="5">
                  <c:v>Explanation of how to take/apply any medications prescribed</c:v>
                </c:pt>
                <c:pt idx="6">
                  <c:v>Explanation of any medications prescribed</c:v>
                </c:pt>
                <c:pt idx="7">
                  <c:v>The written information they provided about your condition or treatment</c:v>
                </c:pt>
              </c:strCache>
            </c:strRef>
          </c:cat>
          <c:val>
            <c:numRef>
              <c:f>Presentation!$B$341:$I$341</c:f>
              <c:numCache>
                <c:formatCode>##,##0.0%</c:formatCode>
                <c:ptCount val="8"/>
                <c:pt idx="0">
                  <c:v>0.99</c:v>
                </c:pt>
                <c:pt idx="1">
                  <c:v>0.98</c:v>
                </c:pt>
                <c:pt idx="2">
                  <c:v>0.98</c:v>
                </c:pt>
                <c:pt idx="3">
                  <c:v>0.98</c:v>
                </c:pt>
                <c:pt idx="4">
                  <c:v>0.98</c:v>
                </c:pt>
                <c:pt idx="5">
                  <c:v>0.97</c:v>
                </c:pt>
                <c:pt idx="6">
                  <c:v>0.96</c:v>
                </c:pt>
                <c:pt idx="7">
                  <c:v>0.96</c:v>
                </c:pt>
              </c:numCache>
            </c:numRef>
          </c:val>
          <c:extLst>
            <c:ext xmlns:c16="http://schemas.microsoft.com/office/drawing/2014/chart" uri="{C3380CC4-5D6E-409C-BE32-E72D297353CC}">
              <c16:uniqueId val="{00000000-2B52-4F8F-928E-F9667452EF71}"/>
            </c:ext>
          </c:extLst>
        </c:ser>
        <c:ser>
          <c:idx val="1"/>
          <c:order val="1"/>
          <c:tx>
            <c:strRef>
              <c:f>Presentation!$A$342</c:f>
              <c:strCache>
                <c:ptCount val="1"/>
                <c:pt idx="0">
                  <c:v>Dissatisfied</c:v>
                </c:pt>
              </c:strCache>
            </c:strRef>
          </c:tx>
          <c:spPr>
            <a:solidFill>
              <a:srgbClr val="FF8989"/>
            </a:solidFill>
          </c:spPr>
          <c:invertIfNegative val="0"/>
          <c:dLbls>
            <c:numFmt formatCode="0%" sourceLinked="0"/>
            <c:spPr>
              <a:noFill/>
              <a:ln>
                <a:noFill/>
              </a:ln>
              <a:effectLst/>
            </c:spPr>
            <c:txPr>
              <a:bodyPr wrap="square" lIns="38100" tIns="19050" rIns="38100" bIns="19050" anchor="ctr">
                <a:spAutoFit/>
              </a:bodyPr>
              <a:lstStyle/>
              <a:p>
                <a:pPr>
                  <a:defRPr sz="1200">
                    <a:solidFill>
                      <a:schemeClr val="tx1">
                        <a:lumMod val="75000"/>
                        <a:lumOff val="2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Presentation!$B$340:$I$340</c:f>
              <c:strCache>
                <c:ptCount val="8"/>
                <c:pt idx="0">
                  <c:v>Communicating clearly and in a way that you could understand</c:v>
                </c:pt>
                <c:pt idx="1">
                  <c:v>Ensuring conversations were kept private</c:v>
                </c:pt>
                <c:pt idx="2">
                  <c:v>Answering any questions you had</c:v>
                </c:pt>
                <c:pt idx="3">
                  <c:v>Explanation for any tests or treatment</c:v>
                </c:pt>
                <c:pt idx="4">
                  <c:v>Listening to what you had to say</c:v>
                </c:pt>
                <c:pt idx="5">
                  <c:v>Explanation of how to take/apply any medications prescribed</c:v>
                </c:pt>
                <c:pt idx="6">
                  <c:v>Explanation of any medications prescribed</c:v>
                </c:pt>
                <c:pt idx="7">
                  <c:v>The written information they provided about your condition or treatment</c:v>
                </c:pt>
              </c:strCache>
            </c:strRef>
          </c:cat>
          <c:val>
            <c:numRef>
              <c:f>Presentation!$B$342:$I$342</c:f>
              <c:numCache>
                <c:formatCode>##,##0.0%</c:formatCode>
                <c:ptCount val="8"/>
                <c:pt idx="0">
                  <c:v>0.01</c:v>
                </c:pt>
                <c:pt idx="1">
                  <c:v>0</c:v>
                </c:pt>
                <c:pt idx="2">
                  <c:v>0.01</c:v>
                </c:pt>
                <c:pt idx="3">
                  <c:v>0.01</c:v>
                </c:pt>
                <c:pt idx="4">
                  <c:v>0.01</c:v>
                </c:pt>
                <c:pt idx="5">
                  <c:v>0.01</c:v>
                </c:pt>
                <c:pt idx="6">
                  <c:v>0.01</c:v>
                </c:pt>
                <c:pt idx="7">
                  <c:v>0.01</c:v>
                </c:pt>
              </c:numCache>
            </c:numRef>
          </c:val>
          <c:extLst>
            <c:ext xmlns:c16="http://schemas.microsoft.com/office/drawing/2014/chart" uri="{C3380CC4-5D6E-409C-BE32-E72D297353CC}">
              <c16:uniqueId val="{00000001-2B52-4F8F-928E-F9667452EF71}"/>
            </c:ext>
          </c:extLst>
        </c:ser>
        <c:dLbls>
          <c:showLegendKey val="0"/>
          <c:showVal val="0"/>
          <c:showCatName val="0"/>
          <c:showSerName val="0"/>
          <c:showPercent val="0"/>
          <c:showBubbleSize val="0"/>
        </c:dLbls>
        <c:gapWidth val="48"/>
        <c:overlap val="-25"/>
        <c:axId val="144641024"/>
        <c:axId val="144642816"/>
      </c:barChart>
      <c:catAx>
        <c:axId val="144641024"/>
        <c:scaling>
          <c:orientation val="minMax"/>
        </c:scaling>
        <c:delete val="0"/>
        <c:axPos val="b"/>
        <c:numFmt formatCode="General" sourceLinked="0"/>
        <c:majorTickMark val="none"/>
        <c:minorTickMark val="none"/>
        <c:tickLblPos val="nextTo"/>
        <c:txPr>
          <a:bodyPr/>
          <a:lstStyle/>
          <a:p>
            <a:pPr>
              <a:defRPr sz="1100">
                <a:solidFill>
                  <a:schemeClr val="tx1">
                    <a:lumMod val="75000"/>
                    <a:lumOff val="25000"/>
                  </a:schemeClr>
                </a:solidFill>
              </a:defRPr>
            </a:pPr>
            <a:endParaRPr lang="en-US"/>
          </a:p>
        </c:txPr>
        <c:crossAx val="144642816"/>
        <c:crosses val="autoZero"/>
        <c:auto val="1"/>
        <c:lblAlgn val="ctr"/>
        <c:lblOffset val="100"/>
        <c:noMultiLvlLbl val="0"/>
      </c:catAx>
      <c:valAx>
        <c:axId val="144642816"/>
        <c:scaling>
          <c:orientation val="minMax"/>
        </c:scaling>
        <c:delete val="1"/>
        <c:axPos val="l"/>
        <c:numFmt formatCode="##,##0.0%" sourceLinked="1"/>
        <c:majorTickMark val="none"/>
        <c:minorTickMark val="none"/>
        <c:tickLblPos val="nextTo"/>
        <c:crossAx val="144641024"/>
        <c:crosses val="autoZero"/>
        <c:crossBetween val="between"/>
      </c:valAx>
    </c:plotArea>
    <c:legend>
      <c:legendPos val="b"/>
      <c:layout>
        <c:manualLayout>
          <c:xMode val="edge"/>
          <c:yMode val="edge"/>
          <c:x val="0.39404321041501578"/>
          <c:y val="0.12485452711614554"/>
          <c:w val="0.20524979926674808"/>
          <c:h val="5.1200435549158464E-2"/>
        </c:manualLayout>
      </c:layout>
      <c:overlay val="0"/>
      <c:txPr>
        <a:bodyPr/>
        <a:lstStyle/>
        <a:p>
          <a:pPr>
            <a:defRPr sz="1200">
              <a:solidFill>
                <a:schemeClr val="tx1">
                  <a:lumMod val="75000"/>
                  <a:lumOff val="25000"/>
                </a:schemeClr>
              </a:solidFill>
            </a:defRPr>
          </a:pPr>
          <a:endParaRPr lang="en-US"/>
        </a:p>
      </c:txPr>
    </c:legend>
    <c:plotVisOnly val="1"/>
    <c:dispBlanksAs val="gap"/>
    <c:showDLblsOverMax val="0"/>
  </c:chart>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'wordcloud-1'!$B$2:$B$11</cx:f>
        <cx:lvl ptCount="10">
          <cx:pt idx="0">Friendly</cx:pt>
          <cx:pt idx="1">Staff</cx:pt>
          <cx:pt idx="2">Good</cx:pt>
          <cx:pt idx="3">Professional</cx:pt>
          <cx:pt idx="4">Caring</cx:pt>
          <cx:pt idx="5">Quick</cx:pt>
          <cx:pt idx="6">Helpful</cx:pt>
          <cx:pt idx="7">Easy</cx:pt>
          <cx:pt idx="8">Efficient</cx:pt>
          <cx:pt idx="9">Care</cx:pt>
        </cx:lvl>
      </cx:strDim>
      <cx:numDim type="size">
        <cx:f>'wordcloud-1'!$C$2:$C$11</cx:f>
        <cx:lvl ptCount="10" formatCode="General">
          <cx:pt idx="0">573</cx:pt>
          <cx:pt idx="1">560</cx:pt>
          <cx:pt idx="2">276</cx:pt>
          <cx:pt idx="3">267</cx:pt>
          <cx:pt idx="4">250</cx:pt>
          <cx:pt idx="5">242</cx:pt>
          <cx:pt idx="6">230</cx:pt>
          <cx:pt idx="7">204</cx:pt>
          <cx:pt idx="8">164</cx:pt>
          <cx:pt idx="9">154</cx:pt>
        </cx:lvl>
      </cx:numDim>
    </cx:data>
  </cx:chartData>
  <cx:chart>
    <cx:title pos="t" align="ctr" overlay="0">
      <cx:tx>
        <cx:rich>
          <a:bodyPr spcFirstLastPara="1" vertOverflow="ellipsis" horzOverflow="overflow" wrap="square" lIns="0" tIns="0" rIns="0" bIns="0" anchor="ctr" anchorCtr="1"/>
          <a:lstStyle/>
          <a:p>
            <a:pPr algn="ctr" rtl="0">
              <a:defRPr sz="1200">
                <a:latin typeface="+mn-lt"/>
              </a:defRPr>
            </a:pPr>
            <a:r>
              <a:rPr lang="en-GB" sz="1200" dirty="0">
                <a:solidFill>
                  <a:srgbClr val="404040"/>
                </a:solidFill>
                <a:latin typeface="+mn-lt"/>
              </a:rPr>
              <a:t>Can you tell us three things that were good about the care you received? Word Count</a:t>
            </a:r>
            <a:endParaRPr lang="en-US" sz="1200" b="0" i="0" u="none" strike="noStrike" baseline="0" dirty="0">
              <a:solidFill>
                <a:prstClr val="black">
                  <a:lumMod val="65000"/>
                  <a:lumOff val="35000"/>
                </a:prstClr>
              </a:solidFill>
              <a:latin typeface="+mn-lt"/>
            </a:endParaRPr>
          </a:p>
        </cx:rich>
      </cx:tx>
    </cx:title>
    <cx:plotArea>
      <cx:plotAreaRegion>
        <cx:series layoutId="treemap" uniqueId="{206332C4-E15B-4CC3-830B-4C5B2585E95C}">
          <cx:dataLabels pos="inEnd">
            <cx:txPr>
              <a:bodyPr spcFirstLastPara="1" vertOverflow="ellipsis" horzOverflow="overflow" wrap="square" lIns="0" tIns="0" rIns="0" bIns="0" anchor="ctr" anchorCtr="1"/>
              <a:lstStyle/>
              <a:p>
                <a:pPr algn="ctr" rtl="0">
                  <a:defRPr sz="1200"/>
                </a:pPr>
                <a:endParaRPr lang="en-US" sz="1200" b="0" i="0" u="none" strike="noStrike" baseline="0">
                  <a:solidFill>
                    <a:prstClr val="white"/>
                  </a:solidFill>
                  <a:latin typeface="Calibri"/>
                </a:endParaRPr>
              </a:p>
            </cx:txPr>
            <cx:visibility seriesName="0" categoryName="1" value="1"/>
            <cx:separator>, </cx:separator>
          </cx:dataLabels>
          <cx:dataId val="0"/>
          <cx:layoutPr>
            <cx:parentLabelLayout val="overlapping"/>
          </cx:layoutPr>
        </cx:series>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wordcloud!$B$2:$B$11</cx:f>
        <cx:lvl ptCount="10">
          <cx:pt idx="0">Waiting</cx:pt>
          <cx:pt idx="1">Time</cx:pt>
          <cx:pt idx="2">Appointment</cx:pt>
          <cx:pt idx="3">Parking</cx:pt>
          <cx:pt idx="4">Staff</cx:pt>
          <cx:pt idx="5">Better</cx:pt>
          <cx:pt idx="6">Quicker</cx:pt>
          <cx:pt idx="7">Nurses</cx:pt>
          <cx:pt idx="8">Communication</cx:pt>
          <cx:pt idx="9">People</cx:pt>
        </cx:lvl>
      </cx:strDim>
      <cx:numDim type="size">
        <cx:f>wordcloud!$C$2:$C$11</cx:f>
        <cx:lvl ptCount="10" formatCode="General">
          <cx:pt idx="0">138</cx:pt>
          <cx:pt idx="1">154</cx:pt>
          <cx:pt idx="2">59</cx:pt>
          <cx:pt idx="3">32</cx:pt>
          <cx:pt idx="4">24</cx:pt>
          <cx:pt idx="5">19</cx:pt>
          <cx:pt idx="6">17</cx:pt>
          <cx:pt idx="7">15</cx:pt>
          <cx:pt idx="8">14</cx:pt>
          <cx:pt idx="9">14</cx:pt>
        </cx:lvl>
      </cx:numDim>
    </cx:data>
  </cx:chartData>
  <cx:chart>
    <cx:title pos="t" align="ctr" overlay="0">
      <cx:tx>
        <cx:rich>
          <a:bodyPr spcFirstLastPara="1" vertOverflow="ellipsis" horzOverflow="overflow" wrap="square" lIns="0" tIns="0" rIns="0" bIns="0" anchor="ctr" anchorCtr="1"/>
          <a:lstStyle/>
          <a:p>
            <a:pPr algn="ctr" rtl="0">
              <a:defRPr sz="1200">
                <a:latin typeface="+mn-lt"/>
              </a:defRPr>
            </a:pPr>
            <a:r>
              <a:rPr lang="en-GB" sz="1200" dirty="0">
                <a:latin typeface="+mn-lt"/>
              </a:rPr>
              <a:t>Is there anything that could be improved? Word Count</a:t>
            </a:r>
            <a:endParaRPr lang="en-US" sz="1200" b="0" i="0" u="none" strike="noStrike" baseline="0" dirty="0">
              <a:solidFill>
                <a:prstClr val="black">
                  <a:lumMod val="65000"/>
                  <a:lumOff val="35000"/>
                </a:prstClr>
              </a:solidFill>
              <a:latin typeface="+mn-lt"/>
            </a:endParaRPr>
          </a:p>
        </cx:rich>
      </cx:tx>
    </cx:title>
    <cx:plotArea>
      <cx:plotAreaRegion>
        <cx:series layoutId="treemap" uniqueId="{D214C584-C2B5-4BEB-B17E-B78F0D047256}">
          <cx:dataLabels>
            <cx:txPr>
              <a:bodyPr spcFirstLastPara="1" vertOverflow="ellipsis" horzOverflow="overflow" wrap="square" lIns="0" tIns="0" rIns="0" bIns="0" anchor="ctr" anchorCtr="1"/>
              <a:lstStyle/>
              <a:p>
                <a:pPr algn="ctr" rtl="0">
                  <a:defRPr sz="1200"/>
                </a:pPr>
                <a:endParaRPr lang="en-US" sz="1200" b="0" i="0" u="none" strike="noStrike" baseline="0">
                  <a:solidFill>
                    <a:prstClr val="white"/>
                  </a:solidFill>
                  <a:latin typeface="Calibri"/>
                </a:endParaRPr>
              </a:p>
            </cx:txPr>
            <cx:visibility seriesName="0" categoryName="1" value="1"/>
            <cx:separator>, </cx:separator>
          </cx:dataLabels>
          <cx:dataId val="0"/>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9E0A8-8B63-41C3-A9BA-1370535DB548}" type="doc">
      <dgm:prSet loTypeId="urn:microsoft.com/office/officeart/2005/8/layout/hList7" loCatId="relationship" qsTypeId="urn:microsoft.com/office/officeart/2005/8/quickstyle/simple1" qsCatId="simple" csTypeId="urn:microsoft.com/office/officeart/2005/8/colors/colorful1" csCatId="colorful" phldr="1"/>
      <dgm:spPr/>
    </dgm:pt>
    <dgm:pt modelId="{DE6A6162-58CE-42EB-A43B-07A717223BAF}">
      <dgm:prSet phldrT="[Text]" custT="1"/>
      <dgm:spPr/>
      <dgm:t>
        <a:bodyPr/>
        <a:lstStyle/>
        <a:p>
          <a:r>
            <a:rPr lang="en-GB" sz="3200" b="1" dirty="0"/>
            <a:t>9th</a:t>
          </a:r>
          <a:r>
            <a:rPr lang="en-GB" sz="1600" dirty="0"/>
            <a:t> consecutive patient survey</a:t>
          </a:r>
        </a:p>
      </dgm:t>
    </dgm:pt>
    <dgm:pt modelId="{43B40725-78EB-45A7-927F-02EC9022011F}" type="parTrans" cxnId="{3836F1C3-EDCC-47B0-B72C-C5502A701D76}">
      <dgm:prSet/>
      <dgm:spPr/>
      <dgm:t>
        <a:bodyPr/>
        <a:lstStyle/>
        <a:p>
          <a:endParaRPr lang="en-GB"/>
        </a:p>
      </dgm:t>
    </dgm:pt>
    <dgm:pt modelId="{40FC7E95-3845-47AD-9E96-ED124CD74366}" type="sibTrans" cxnId="{3836F1C3-EDCC-47B0-B72C-C5502A701D76}">
      <dgm:prSet/>
      <dgm:spPr/>
      <dgm:t>
        <a:bodyPr/>
        <a:lstStyle/>
        <a:p>
          <a:endParaRPr lang="en-GB"/>
        </a:p>
      </dgm:t>
    </dgm:pt>
    <dgm:pt modelId="{5554D5BB-69A7-4264-A25D-E1FEBEA9F9EA}">
      <dgm:prSet phldrT="[Text]" custT="1"/>
      <dgm:spPr/>
      <dgm:t>
        <a:bodyPr/>
        <a:lstStyle/>
        <a:p>
          <a:r>
            <a:rPr lang="en-GB" sz="1800" b="1" dirty="0"/>
            <a:t>Telephone &amp; Face to Face</a:t>
          </a:r>
        </a:p>
        <a:p>
          <a:r>
            <a:rPr lang="en-GB" sz="1600" dirty="0"/>
            <a:t>approach</a:t>
          </a:r>
        </a:p>
      </dgm:t>
    </dgm:pt>
    <dgm:pt modelId="{0C11C23D-F341-4F0A-8021-4B2F548A6D81}" type="parTrans" cxnId="{55841831-B74D-4BAC-BE27-5A8B51CB970F}">
      <dgm:prSet/>
      <dgm:spPr/>
      <dgm:t>
        <a:bodyPr/>
        <a:lstStyle/>
        <a:p>
          <a:endParaRPr lang="en-GB"/>
        </a:p>
      </dgm:t>
    </dgm:pt>
    <dgm:pt modelId="{E50FB183-5AE6-4422-BE12-37F2F5459488}" type="sibTrans" cxnId="{55841831-B74D-4BAC-BE27-5A8B51CB970F}">
      <dgm:prSet/>
      <dgm:spPr/>
      <dgm:t>
        <a:bodyPr/>
        <a:lstStyle/>
        <a:p>
          <a:endParaRPr lang="en-GB"/>
        </a:p>
      </dgm:t>
    </dgm:pt>
    <dgm:pt modelId="{8662222D-1773-4F29-8586-8B0493C9E49D}">
      <dgm:prSet phldrT="[Text]" custT="1"/>
      <dgm:spPr/>
      <dgm:t>
        <a:bodyPr/>
        <a:lstStyle/>
        <a:p>
          <a:r>
            <a:rPr lang="en-GB" sz="3200" b="1" dirty="0"/>
            <a:t>2263</a:t>
          </a:r>
          <a:r>
            <a:rPr lang="en-GB" sz="1600" dirty="0"/>
            <a:t> Patients surveyed</a:t>
          </a:r>
        </a:p>
      </dgm:t>
    </dgm:pt>
    <dgm:pt modelId="{C8B5E769-229C-420C-98BF-2D7134F227A5}" type="parTrans" cxnId="{7E0FB19D-11FA-434D-97D5-49146EE79D14}">
      <dgm:prSet/>
      <dgm:spPr/>
      <dgm:t>
        <a:bodyPr/>
        <a:lstStyle/>
        <a:p>
          <a:endParaRPr lang="en-GB"/>
        </a:p>
      </dgm:t>
    </dgm:pt>
    <dgm:pt modelId="{A29DFAA2-FD8B-4CCA-8FEE-985F35F28D82}" type="sibTrans" cxnId="{7E0FB19D-11FA-434D-97D5-49146EE79D14}">
      <dgm:prSet/>
      <dgm:spPr/>
      <dgm:t>
        <a:bodyPr/>
        <a:lstStyle/>
        <a:p>
          <a:endParaRPr lang="en-GB"/>
        </a:p>
      </dgm:t>
    </dgm:pt>
    <dgm:pt modelId="{EF58CAE2-02D8-495E-BAD9-35FF71BDBF07}">
      <dgm:prSet phldrT="[Text]" custT="1"/>
      <dgm:spPr/>
      <dgm:t>
        <a:bodyPr/>
        <a:lstStyle/>
        <a:p>
          <a:r>
            <a:rPr lang="en-GB" sz="1600" dirty="0"/>
            <a:t>Surveys collected from </a:t>
          </a:r>
        </a:p>
        <a:p>
          <a:r>
            <a:rPr lang="en-GB" sz="2400" b="1" dirty="0"/>
            <a:t>Apr 2019</a:t>
          </a:r>
        </a:p>
        <a:p>
          <a:r>
            <a:rPr lang="en-GB" sz="1400" b="0" dirty="0"/>
            <a:t>to</a:t>
          </a:r>
        </a:p>
        <a:p>
          <a:r>
            <a:rPr lang="en-GB" sz="2400" b="1" dirty="0"/>
            <a:t> Apr 2020</a:t>
          </a:r>
        </a:p>
      </dgm:t>
    </dgm:pt>
    <dgm:pt modelId="{5CB944EB-B239-4CCD-9DC0-0CA9BB326C3E}" type="parTrans" cxnId="{1C2EF6D9-2F59-442A-8A29-A79C7700ACB9}">
      <dgm:prSet/>
      <dgm:spPr/>
      <dgm:t>
        <a:bodyPr/>
        <a:lstStyle/>
        <a:p>
          <a:endParaRPr lang="en-GB"/>
        </a:p>
      </dgm:t>
    </dgm:pt>
    <dgm:pt modelId="{915A957C-E2F2-4722-BE58-41471F889DEC}" type="sibTrans" cxnId="{1C2EF6D9-2F59-442A-8A29-A79C7700ACB9}">
      <dgm:prSet/>
      <dgm:spPr/>
      <dgm:t>
        <a:bodyPr/>
        <a:lstStyle/>
        <a:p>
          <a:endParaRPr lang="en-GB"/>
        </a:p>
      </dgm:t>
    </dgm:pt>
    <dgm:pt modelId="{2D8C6020-C31B-467D-B7D1-875EE39D4BDE}">
      <dgm:prSet phldrT="[Text]" custT="1"/>
      <dgm:spPr/>
      <dgm:t>
        <a:bodyPr/>
        <a:lstStyle/>
        <a:p>
          <a:r>
            <a:rPr lang="en-GB" sz="1600" dirty="0"/>
            <a:t>Data analysed by </a:t>
          </a:r>
          <a:r>
            <a:rPr lang="en-GB" sz="2000" b="1" dirty="0"/>
            <a:t>Directorate</a:t>
          </a:r>
          <a:r>
            <a:rPr lang="en-GB" sz="1600" b="1" dirty="0"/>
            <a:t> </a:t>
          </a:r>
          <a:r>
            <a:rPr lang="en-GB" sz="1600" dirty="0"/>
            <a:t>and </a:t>
          </a:r>
        </a:p>
        <a:p>
          <a:r>
            <a:rPr lang="en-GB" sz="2000" b="1" dirty="0"/>
            <a:t>Service Area</a:t>
          </a:r>
        </a:p>
      </dgm:t>
    </dgm:pt>
    <dgm:pt modelId="{6C514646-08DC-444D-87D5-3429555C1E48}" type="parTrans" cxnId="{D2AA04B2-1895-4A30-97B7-4A0BFE6BE2A8}">
      <dgm:prSet/>
      <dgm:spPr/>
      <dgm:t>
        <a:bodyPr/>
        <a:lstStyle/>
        <a:p>
          <a:endParaRPr lang="en-GB"/>
        </a:p>
      </dgm:t>
    </dgm:pt>
    <dgm:pt modelId="{5527ADAA-9D40-4828-B6C3-9D0A0071DCF0}" type="sibTrans" cxnId="{D2AA04B2-1895-4A30-97B7-4A0BFE6BE2A8}">
      <dgm:prSet/>
      <dgm:spPr/>
      <dgm:t>
        <a:bodyPr/>
        <a:lstStyle/>
        <a:p>
          <a:endParaRPr lang="en-GB"/>
        </a:p>
      </dgm:t>
    </dgm:pt>
    <dgm:pt modelId="{7F28025A-4E9A-4C16-9261-5840DD95854D}">
      <dgm:prSet phldrT="[Text]" custT="1"/>
      <dgm:spPr/>
      <dgm:t>
        <a:bodyPr/>
        <a:lstStyle/>
        <a:p>
          <a:r>
            <a:rPr lang="en-GB" sz="1700" dirty="0"/>
            <a:t>Questions consistent for </a:t>
          </a:r>
          <a:r>
            <a:rPr lang="en-GB" sz="1800" b="1" dirty="0"/>
            <a:t>comparability</a:t>
          </a:r>
        </a:p>
      </dgm:t>
    </dgm:pt>
    <dgm:pt modelId="{27A1F915-06C8-46EE-86B8-C37527C5D39F}" type="parTrans" cxnId="{9A5DF1A7-C504-485E-86D3-377289B16E6B}">
      <dgm:prSet/>
      <dgm:spPr/>
      <dgm:t>
        <a:bodyPr/>
        <a:lstStyle/>
        <a:p>
          <a:endParaRPr lang="en-GB"/>
        </a:p>
      </dgm:t>
    </dgm:pt>
    <dgm:pt modelId="{E71D7F17-492D-45AB-A1C6-BF1758ADD452}" type="sibTrans" cxnId="{9A5DF1A7-C504-485E-86D3-377289B16E6B}">
      <dgm:prSet/>
      <dgm:spPr/>
      <dgm:t>
        <a:bodyPr/>
        <a:lstStyle/>
        <a:p>
          <a:endParaRPr lang="en-GB"/>
        </a:p>
      </dgm:t>
    </dgm:pt>
    <dgm:pt modelId="{EAE5E75F-6DCB-424A-880B-E0030E224B9C}" type="pres">
      <dgm:prSet presAssocID="{EB79E0A8-8B63-41C3-A9BA-1370535DB548}" presName="Name0" presStyleCnt="0">
        <dgm:presLayoutVars>
          <dgm:dir/>
          <dgm:resizeHandles val="exact"/>
        </dgm:presLayoutVars>
      </dgm:prSet>
      <dgm:spPr/>
    </dgm:pt>
    <dgm:pt modelId="{6A253F85-6CCB-4283-9162-B756E3F9DC01}" type="pres">
      <dgm:prSet presAssocID="{EB79E0A8-8B63-41C3-A9BA-1370535DB548}" presName="fgShape" presStyleLbl="fgShp" presStyleIdx="0" presStyleCnt="1"/>
      <dgm:spPr>
        <a:prstGeom prst="rightArrow">
          <a:avLst/>
        </a:prstGeom>
        <a:solidFill>
          <a:schemeClr val="bg1"/>
        </a:solidFill>
      </dgm:spPr>
    </dgm:pt>
    <dgm:pt modelId="{2C3E29EA-48E7-4153-95A0-57BD641A06EC}" type="pres">
      <dgm:prSet presAssocID="{EB79E0A8-8B63-41C3-A9BA-1370535DB548}" presName="linComp" presStyleCnt="0"/>
      <dgm:spPr/>
    </dgm:pt>
    <dgm:pt modelId="{3A8AB030-E69B-41C3-8C70-96884B7376A0}" type="pres">
      <dgm:prSet presAssocID="{DE6A6162-58CE-42EB-A43B-07A717223BAF}" presName="compNode" presStyleCnt="0"/>
      <dgm:spPr/>
    </dgm:pt>
    <dgm:pt modelId="{ABA671AD-AB73-41EF-B46F-0471EADA3411}" type="pres">
      <dgm:prSet presAssocID="{DE6A6162-58CE-42EB-A43B-07A717223BAF}" presName="bkgdShape" presStyleLbl="node1" presStyleIdx="0" presStyleCnt="6"/>
      <dgm:spPr/>
    </dgm:pt>
    <dgm:pt modelId="{E3676867-D673-4F7D-B17D-8398631731E1}" type="pres">
      <dgm:prSet presAssocID="{DE6A6162-58CE-42EB-A43B-07A717223BAF}" presName="nodeTx" presStyleLbl="node1" presStyleIdx="0" presStyleCnt="6">
        <dgm:presLayoutVars>
          <dgm:bulletEnabled val="1"/>
        </dgm:presLayoutVars>
      </dgm:prSet>
      <dgm:spPr/>
    </dgm:pt>
    <dgm:pt modelId="{0C7E70FF-DC22-4F6A-A49F-01BDB5B8DF44}" type="pres">
      <dgm:prSet presAssocID="{DE6A6162-58CE-42EB-A43B-07A717223BAF}" presName="invisiNode" presStyleLbl="node1" presStyleIdx="0" presStyleCnt="6"/>
      <dgm:spPr/>
    </dgm:pt>
    <dgm:pt modelId="{EB33DAF3-21D7-44E7-9738-50A586E9ECEE}" type="pres">
      <dgm:prSet presAssocID="{DE6A6162-58CE-42EB-A43B-07A717223BAF}" presName="imagNode" presStyleLbl="fgImgPlace1" presStyleIdx="0" presStyleCnt="6" custScaleX="53407" custScaleY="53203"/>
      <dgm:spPr>
        <a:blipFill rotWithShape="1">
          <a:blip xmlns:r="http://schemas.openxmlformats.org/officeDocument/2006/relationships" r:embed="rId1"/>
          <a:stretch>
            <a:fillRect/>
          </a:stretch>
        </a:blipFill>
      </dgm:spPr>
    </dgm:pt>
    <dgm:pt modelId="{ECF36EB1-BC94-41CA-93AE-8D2746C8CAAF}" type="pres">
      <dgm:prSet presAssocID="{40FC7E95-3845-47AD-9E96-ED124CD74366}" presName="sibTrans" presStyleLbl="sibTrans2D1" presStyleIdx="0" presStyleCnt="0"/>
      <dgm:spPr/>
    </dgm:pt>
    <dgm:pt modelId="{3942846E-E14A-4D4A-8E38-EC03FA95FD63}" type="pres">
      <dgm:prSet presAssocID="{5554D5BB-69A7-4264-A25D-E1FEBEA9F9EA}" presName="compNode" presStyleCnt="0"/>
      <dgm:spPr/>
    </dgm:pt>
    <dgm:pt modelId="{A4D67100-1947-41AC-B09F-265BD5F243EE}" type="pres">
      <dgm:prSet presAssocID="{5554D5BB-69A7-4264-A25D-E1FEBEA9F9EA}" presName="bkgdShape" presStyleLbl="node1" presStyleIdx="1" presStyleCnt="6"/>
      <dgm:spPr/>
    </dgm:pt>
    <dgm:pt modelId="{C5D6C604-79D4-4A7C-B572-45EE90EFB0AE}" type="pres">
      <dgm:prSet presAssocID="{5554D5BB-69A7-4264-A25D-E1FEBEA9F9EA}" presName="nodeTx" presStyleLbl="node1" presStyleIdx="1" presStyleCnt="6">
        <dgm:presLayoutVars>
          <dgm:bulletEnabled val="1"/>
        </dgm:presLayoutVars>
      </dgm:prSet>
      <dgm:spPr/>
    </dgm:pt>
    <dgm:pt modelId="{8685B96A-E44A-4D3F-87D8-3D32AB4C287A}" type="pres">
      <dgm:prSet presAssocID="{5554D5BB-69A7-4264-A25D-E1FEBEA9F9EA}" presName="invisiNode" presStyleLbl="node1" presStyleIdx="1" presStyleCnt="6"/>
      <dgm:spPr/>
    </dgm:pt>
    <dgm:pt modelId="{3EC0C1F2-6CE6-445B-AA96-1A985FC0D185}" type="pres">
      <dgm:prSet presAssocID="{5554D5BB-69A7-4264-A25D-E1FEBEA9F9EA}" presName="imagNode" presStyleLbl="fgImgPlace1" presStyleIdx="1" presStyleCnt="6" custScaleX="53407" custScaleY="53203"/>
      <dgm:spPr>
        <a:blipFill rotWithShape="1">
          <a:blip xmlns:r="http://schemas.openxmlformats.org/officeDocument/2006/relationships" r:embed="rId2"/>
          <a:stretch>
            <a:fillRect/>
          </a:stretch>
        </a:blipFill>
      </dgm:spPr>
    </dgm:pt>
    <dgm:pt modelId="{DAC7D447-5E66-4FEA-A63C-FDDB342964DC}" type="pres">
      <dgm:prSet presAssocID="{E50FB183-5AE6-4422-BE12-37F2F5459488}" presName="sibTrans" presStyleLbl="sibTrans2D1" presStyleIdx="0" presStyleCnt="0"/>
      <dgm:spPr/>
    </dgm:pt>
    <dgm:pt modelId="{5BA7DB45-C3F7-4CFA-B4AE-9964E4BB17DD}" type="pres">
      <dgm:prSet presAssocID="{8662222D-1773-4F29-8586-8B0493C9E49D}" presName="compNode" presStyleCnt="0"/>
      <dgm:spPr/>
    </dgm:pt>
    <dgm:pt modelId="{ECEE4A4B-B5AF-43BD-9F27-0FA5EC75B917}" type="pres">
      <dgm:prSet presAssocID="{8662222D-1773-4F29-8586-8B0493C9E49D}" presName="bkgdShape" presStyleLbl="node1" presStyleIdx="2" presStyleCnt="6"/>
      <dgm:spPr/>
    </dgm:pt>
    <dgm:pt modelId="{D8DB004F-12FD-4E1A-814F-73B39B9F5DEC}" type="pres">
      <dgm:prSet presAssocID="{8662222D-1773-4F29-8586-8B0493C9E49D}" presName="nodeTx" presStyleLbl="node1" presStyleIdx="2" presStyleCnt="6">
        <dgm:presLayoutVars>
          <dgm:bulletEnabled val="1"/>
        </dgm:presLayoutVars>
      </dgm:prSet>
      <dgm:spPr/>
    </dgm:pt>
    <dgm:pt modelId="{8CE75764-81DC-40C7-87E9-742AF2B3D619}" type="pres">
      <dgm:prSet presAssocID="{8662222D-1773-4F29-8586-8B0493C9E49D}" presName="invisiNode" presStyleLbl="node1" presStyleIdx="2" presStyleCnt="6"/>
      <dgm:spPr/>
    </dgm:pt>
    <dgm:pt modelId="{788D549A-1221-488B-A7BA-F6C966C2DCFA}" type="pres">
      <dgm:prSet presAssocID="{8662222D-1773-4F29-8586-8B0493C9E49D}" presName="imagNode" presStyleLbl="fgImgPlace1" presStyleIdx="2" presStyleCnt="6" custScaleX="53407" custScaleY="53203"/>
      <dgm:spPr>
        <a:blipFill rotWithShape="1">
          <a:blip xmlns:r="http://schemas.openxmlformats.org/officeDocument/2006/relationships" r:embed="rId3"/>
          <a:stretch>
            <a:fillRect/>
          </a:stretch>
        </a:blipFill>
      </dgm:spPr>
    </dgm:pt>
    <dgm:pt modelId="{5821491E-7FA8-48AC-AAA8-C76A05E7E2C9}" type="pres">
      <dgm:prSet presAssocID="{A29DFAA2-FD8B-4CCA-8FEE-985F35F28D82}" presName="sibTrans" presStyleLbl="sibTrans2D1" presStyleIdx="0" presStyleCnt="0"/>
      <dgm:spPr/>
    </dgm:pt>
    <dgm:pt modelId="{E952B00A-382A-4592-9AF7-C11911B2FF37}" type="pres">
      <dgm:prSet presAssocID="{EF58CAE2-02D8-495E-BAD9-35FF71BDBF07}" presName="compNode" presStyleCnt="0"/>
      <dgm:spPr/>
    </dgm:pt>
    <dgm:pt modelId="{0F3D8916-9A5A-4CBB-A613-A129C1C8C7A4}" type="pres">
      <dgm:prSet presAssocID="{EF58CAE2-02D8-495E-BAD9-35FF71BDBF07}" presName="bkgdShape" presStyleLbl="node1" presStyleIdx="3" presStyleCnt="6"/>
      <dgm:spPr/>
    </dgm:pt>
    <dgm:pt modelId="{C77CE3AB-6F3D-4A19-99A7-F86096706B36}" type="pres">
      <dgm:prSet presAssocID="{EF58CAE2-02D8-495E-BAD9-35FF71BDBF07}" presName="nodeTx" presStyleLbl="node1" presStyleIdx="3" presStyleCnt="6">
        <dgm:presLayoutVars>
          <dgm:bulletEnabled val="1"/>
        </dgm:presLayoutVars>
      </dgm:prSet>
      <dgm:spPr/>
    </dgm:pt>
    <dgm:pt modelId="{1BD23256-AB44-4335-B7A3-78C0EFE87963}" type="pres">
      <dgm:prSet presAssocID="{EF58CAE2-02D8-495E-BAD9-35FF71BDBF07}" presName="invisiNode" presStyleLbl="node1" presStyleIdx="3" presStyleCnt="6"/>
      <dgm:spPr/>
    </dgm:pt>
    <dgm:pt modelId="{C07DC1FE-DA86-4534-8A39-9D3FD1039B0E}" type="pres">
      <dgm:prSet presAssocID="{EF58CAE2-02D8-495E-BAD9-35FF71BDBF07}" presName="imagNode" presStyleLbl="fgImgPlace1" presStyleIdx="3" presStyleCnt="6" custScaleX="53298" custScaleY="53203"/>
      <dgm:spPr>
        <a:blipFill rotWithShape="1">
          <a:blip xmlns:r="http://schemas.openxmlformats.org/officeDocument/2006/relationships" r:embed="rId4"/>
          <a:stretch>
            <a:fillRect/>
          </a:stretch>
        </a:blipFill>
      </dgm:spPr>
    </dgm:pt>
    <dgm:pt modelId="{E56849EE-16C6-4FCA-9348-9BBBBCA9A969}" type="pres">
      <dgm:prSet presAssocID="{915A957C-E2F2-4722-BE58-41471F889DEC}" presName="sibTrans" presStyleLbl="sibTrans2D1" presStyleIdx="0" presStyleCnt="0"/>
      <dgm:spPr/>
    </dgm:pt>
    <dgm:pt modelId="{C7362C01-17DD-4C9D-BA3F-5CE75FD2318F}" type="pres">
      <dgm:prSet presAssocID="{2D8C6020-C31B-467D-B7D1-875EE39D4BDE}" presName="compNode" presStyleCnt="0"/>
      <dgm:spPr/>
    </dgm:pt>
    <dgm:pt modelId="{EA60721F-1739-44CB-BD32-BFBD637F1C8D}" type="pres">
      <dgm:prSet presAssocID="{2D8C6020-C31B-467D-B7D1-875EE39D4BDE}" presName="bkgdShape" presStyleLbl="node1" presStyleIdx="4" presStyleCnt="6"/>
      <dgm:spPr/>
    </dgm:pt>
    <dgm:pt modelId="{10B0AAC5-AA80-4481-85BD-53D6A720FC9B}" type="pres">
      <dgm:prSet presAssocID="{2D8C6020-C31B-467D-B7D1-875EE39D4BDE}" presName="nodeTx" presStyleLbl="node1" presStyleIdx="4" presStyleCnt="6">
        <dgm:presLayoutVars>
          <dgm:bulletEnabled val="1"/>
        </dgm:presLayoutVars>
      </dgm:prSet>
      <dgm:spPr/>
    </dgm:pt>
    <dgm:pt modelId="{1381F266-544B-4F2D-8928-2C8CEF2A0D01}" type="pres">
      <dgm:prSet presAssocID="{2D8C6020-C31B-467D-B7D1-875EE39D4BDE}" presName="invisiNode" presStyleLbl="node1" presStyleIdx="4" presStyleCnt="6"/>
      <dgm:spPr/>
    </dgm:pt>
    <dgm:pt modelId="{6C15DAA2-C055-403E-BE40-83B5A1B72A79}" type="pres">
      <dgm:prSet presAssocID="{2D8C6020-C31B-467D-B7D1-875EE39D4BDE}" presName="imagNode" presStyleLbl="fgImgPlace1" presStyleIdx="4" presStyleCnt="6" custScaleX="53407" custScaleY="53203"/>
      <dgm:spPr>
        <a:blipFill rotWithShape="1">
          <a:blip xmlns:r="http://schemas.openxmlformats.org/officeDocument/2006/relationships" r:embed="rId5"/>
          <a:stretch>
            <a:fillRect/>
          </a:stretch>
        </a:blipFill>
      </dgm:spPr>
    </dgm:pt>
    <dgm:pt modelId="{87ABC2DA-F943-45F1-B79E-D02B1B33EAB8}" type="pres">
      <dgm:prSet presAssocID="{5527ADAA-9D40-4828-B6C3-9D0A0071DCF0}" presName="sibTrans" presStyleLbl="sibTrans2D1" presStyleIdx="0" presStyleCnt="0"/>
      <dgm:spPr/>
    </dgm:pt>
    <dgm:pt modelId="{F8DD66F4-2F78-4B8C-9065-CB2D8CB0C960}" type="pres">
      <dgm:prSet presAssocID="{7F28025A-4E9A-4C16-9261-5840DD95854D}" presName="compNode" presStyleCnt="0"/>
      <dgm:spPr/>
    </dgm:pt>
    <dgm:pt modelId="{3FEDF7EE-FCF5-41F2-A060-A0EBC71CC7C2}" type="pres">
      <dgm:prSet presAssocID="{7F28025A-4E9A-4C16-9261-5840DD95854D}" presName="bkgdShape" presStyleLbl="node1" presStyleIdx="5" presStyleCnt="6" custLinFactNeighborX="44779"/>
      <dgm:spPr/>
    </dgm:pt>
    <dgm:pt modelId="{39880F2A-E24C-4729-A136-3C5AAB09B1A1}" type="pres">
      <dgm:prSet presAssocID="{7F28025A-4E9A-4C16-9261-5840DD95854D}" presName="nodeTx" presStyleLbl="node1" presStyleIdx="5" presStyleCnt="6">
        <dgm:presLayoutVars>
          <dgm:bulletEnabled val="1"/>
        </dgm:presLayoutVars>
      </dgm:prSet>
      <dgm:spPr/>
    </dgm:pt>
    <dgm:pt modelId="{9A495F55-5001-4AC9-9B34-4756075A4C2A}" type="pres">
      <dgm:prSet presAssocID="{7F28025A-4E9A-4C16-9261-5840DD95854D}" presName="invisiNode" presStyleLbl="node1" presStyleIdx="5" presStyleCnt="6"/>
      <dgm:spPr/>
    </dgm:pt>
    <dgm:pt modelId="{B6BEFCCF-B363-47A0-8375-183CBB032246}" type="pres">
      <dgm:prSet presAssocID="{7F28025A-4E9A-4C16-9261-5840DD95854D}" presName="imagNode" presStyleLbl="fgImgPlace1" presStyleIdx="5" presStyleCnt="6" custScaleX="53407" custScaleY="53203"/>
      <dgm:spPr>
        <a:blipFill rotWithShape="1">
          <a:blip xmlns:r="http://schemas.openxmlformats.org/officeDocument/2006/relationships" r:embed="rId6"/>
          <a:stretch>
            <a:fillRect/>
          </a:stretch>
        </a:blipFill>
      </dgm:spPr>
    </dgm:pt>
  </dgm:ptLst>
  <dgm:cxnLst>
    <dgm:cxn modelId="{FA432317-167F-43B3-B9CA-AF2C16E48B01}" type="presOf" srcId="{5554D5BB-69A7-4264-A25D-E1FEBEA9F9EA}" destId="{C5D6C604-79D4-4A7C-B572-45EE90EFB0AE}" srcOrd="1" destOrd="0" presId="urn:microsoft.com/office/officeart/2005/8/layout/hList7"/>
    <dgm:cxn modelId="{E2846417-E273-40D9-BA93-F38A9C1F821A}" type="presOf" srcId="{EF58CAE2-02D8-495E-BAD9-35FF71BDBF07}" destId="{0F3D8916-9A5A-4CBB-A613-A129C1C8C7A4}" srcOrd="0" destOrd="0" presId="urn:microsoft.com/office/officeart/2005/8/layout/hList7"/>
    <dgm:cxn modelId="{FCE5FE1A-FB09-426B-ACE6-68C102CBC9AC}" type="presOf" srcId="{5554D5BB-69A7-4264-A25D-E1FEBEA9F9EA}" destId="{A4D67100-1947-41AC-B09F-265BD5F243EE}" srcOrd="0" destOrd="0" presId="urn:microsoft.com/office/officeart/2005/8/layout/hList7"/>
    <dgm:cxn modelId="{C7CBBC1D-B32E-498B-A97C-250E43FFA7E6}" type="presOf" srcId="{7F28025A-4E9A-4C16-9261-5840DD95854D}" destId="{3FEDF7EE-FCF5-41F2-A060-A0EBC71CC7C2}" srcOrd="0" destOrd="0" presId="urn:microsoft.com/office/officeart/2005/8/layout/hList7"/>
    <dgm:cxn modelId="{F049E029-AF5A-4ED9-B5B9-7B89BD2610EB}" type="presOf" srcId="{DE6A6162-58CE-42EB-A43B-07A717223BAF}" destId="{E3676867-D673-4F7D-B17D-8398631731E1}" srcOrd="1" destOrd="0" presId="urn:microsoft.com/office/officeart/2005/8/layout/hList7"/>
    <dgm:cxn modelId="{97F87A2F-926A-4307-A02A-A3C764BCA675}" type="presOf" srcId="{8662222D-1773-4F29-8586-8B0493C9E49D}" destId="{D8DB004F-12FD-4E1A-814F-73B39B9F5DEC}" srcOrd="1" destOrd="0" presId="urn:microsoft.com/office/officeart/2005/8/layout/hList7"/>
    <dgm:cxn modelId="{55841831-B74D-4BAC-BE27-5A8B51CB970F}" srcId="{EB79E0A8-8B63-41C3-A9BA-1370535DB548}" destId="{5554D5BB-69A7-4264-A25D-E1FEBEA9F9EA}" srcOrd="1" destOrd="0" parTransId="{0C11C23D-F341-4F0A-8021-4B2F548A6D81}" sibTransId="{E50FB183-5AE6-4422-BE12-37F2F5459488}"/>
    <dgm:cxn modelId="{1B455D36-70B5-4FA6-B802-7AEAB86A990F}" type="presOf" srcId="{2D8C6020-C31B-467D-B7D1-875EE39D4BDE}" destId="{EA60721F-1739-44CB-BD32-BFBD637F1C8D}" srcOrd="0" destOrd="0" presId="urn:microsoft.com/office/officeart/2005/8/layout/hList7"/>
    <dgm:cxn modelId="{4B040969-8B14-49CE-A16B-DB2F4E0AEF40}" type="presOf" srcId="{915A957C-E2F2-4722-BE58-41471F889DEC}" destId="{E56849EE-16C6-4FCA-9348-9BBBBCA9A969}" srcOrd="0" destOrd="0" presId="urn:microsoft.com/office/officeart/2005/8/layout/hList7"/>
    <dgm:cxn modelId="{B426016A-30BB-4F2C-BD2F-591B30C563D8}" type="presOf" srcId="{8662222D-1773-4F29-8586-8B0493C9E49D}" destId="{ECEE4A4B-B5AF-43BD-9F27-0FA5EC75B917}" srcOrd="0" destOrd="0" presId="urn:microsoft.com/office/officeart/2005/8/layout/hList7"/>
    <dgm:cxn modelId="{C463E76B-F604-4708-96F2-F26DF533B7CA}" type="presOf" srcId="{5527ADAA-9D40-4828-B6C3-9D0A0071DCF0}" destId="{87ABC2DA-F943-45F1-B79E-D02B1B33EAB8}" srcOrd="0" destOrd="0" presId="urn:microsoft.com/office/officeart/2005/8/layout/hList7"/>
    <dgm:cxn modelId="{1D36E652-86C5-4ECD-833F-3BBEAD17584D}" type="presOf" srcId="{7F28025A-4E9A-4C16-9261-5840DD95854D}" destId="{39880F2A-E24C-4729-A136-3C5AAB09B1A1}" srcOrd="1" destOrd="0" presId="urn:microsoft.com/office/officeart/2005/8/layout/hList7"/>
    <dgm:cxn modelId="{44349779-272C-4204-B25D-81FCDF426CFE}" type="presOf" srcId="{EB79E0A8-8B63-41C3-A9BA-1370535DB548}" destId="{EAE5E75F-6DCB-424A-880B-E0030E224B9C}" srcOrd="0" destOrd="0" presId="urn:microsoft.com/office/officeart/2005/8/layout/hList7"/>
    <dgm:cxn modelId="{1E7BB383-F561-4492-92E7-C3861D65A44E}" type="presOf" srcId="{A29DFAA2-FD8B-4CCA-8FEE-985F35F28D82}" destId="{5821491E-7FA8-48AC-AAA8-C76A05E7E2C9}" srcOrd="0" destOrd="0" presId="urn:microsoft.com/office/officeart/2005/8/layout/hList7"/>
    <dgm:cxn modelId="{74AEE593-BAD1-4F62-B566-9BC0FD6AD7A1}" type="presOf" srcId="{E50FB183-5AE6-4422-BE12-37F2F5459488}" destId="{DAC7D447-5E66-4FEA-A63C-FDDB342964DC}" srcOrd="0" destOrd="0" presId="urn:microsoft.com/office/officeart/2005/8/layout/hList7"/>
    <dgm:cxn modelId="{7E0FB19D-11FA-434D-97D5-49146EE79D14}" srcId="{EB79E0A8-8B63-41C3-A9BA-1370535DB548}" destId="{8662222D-1773-4F29-8586-8B0493C9E49D}" srcOrd="2" destOrd="0" parTransId="{C8B5E769-229C-420C-98BF-2D7134F227A5}" sibTransId="{A29DFAA2-FD8B-4CCA-8FEE-985F35F28D82}"/>
    <dgm:cxn modelId="{2830EB9D-8F23-4866-B001-D2BCE14C83DA}" type="presOf" srcId="{DE6A6162-58CE-42EB-A43B-07A717223BAF}" destId="{ABA671AD-AB73-41EF-B46F-0471EADA3411}" srcOrd="0" destOrd="0" presId="urn:microsoft.com/office/officeart/2005/8/layout/hList7"/>
    <dgm:cxn modelId="{9A5DF1A7-C504-485E-86D3-377289B16E6B}" srcId="{EB79E0A8-8B63-41C3-A9BA-1370535DB548}" destId="{7F28025A-4E9A-4C16-9261-5840DD95854D}" srcOrd="5" destOrd="0" parTransId="{27A1F915-06C8-46EE-86B8-C37527C5D39F}" sibTransId="{E71D7F17-492D-45AB-A1C6-BF1758ADD452}"/>
    <dgm:cxn modelId="{A47EEDAF-C819-4D29-B3E9-B4CF17BD81CC}" type="presOf" srcId="{EF58CAE2-02D8-495E-BAD9-35FF71BDBF07}" destId="{C77CE3AB-6F3D-4A19-99A7-F86096706B36}" srcOrd="1" destOrd="0" presId="urn:microsoft.com/office/officeart/2005/8/layout/hList7"/>
    <dgm:cxn modelId="{D2AA04B2-1895-4A30-97B7-4A0BFE6BE2A8}" srcId="{EB79E0A8-8B63-41C3-A9BA-1370535DB548}" destId="{2D8C6020-C31B-467D-B7D1-875EE39D4BDE}" srcOrd="4" destOrd="0" parTransId="{6C514646-08DC-444D-87D5-3429555C1E48}" sibTransId="{5527ADAA-9D40-4828-B6C3-9D0A0071DCF0}"/>
    <dgm:cxn modelId="{7C4391BD-BF99-4B13-864D-20BE4B586806}" type="presOf" srcId="{2D8C6020-C31B-467D-B7D1-875EE39D4BDE}" destId="{10B0AAC5-AA80-4481-85BD-53D6A720FC9B}" srcOrd="1" destOrd="0" presId="urn:microsoft.com/office/officeart/2005/8/layout/hList7"/>
    <dgm:cxn modelId="{3836F1C3-EDCC-47B0-B72C-C5502A701D76}" srcId="{EB79E0A8-8B63-41C3-A9BA-1370535DB548}" destId="{DE6A6162-58CE-42EB-A43B-07A717223BAF}" srcOrd="0" destOrd="0" parTransId="{43B40725-78EB-45A7-927F-02EC9022011F}" sibTransId="{40FC7E95-3845-47AD-9E96-ED124CD74366}"/>
    <dgm:cxn modelId="{833794C7-A6C8-4132-BF38-F6991C2107F5}" type="presOf" srcId="{40FC7E95-3845-47AD-9E96-ED124CD74366}" destId="{ECF36EB1-BC94-41CA-93AE-8D2746C8CAAF}" srcOrd="0" destOrd="0" presId="urn:microsoft.com/office/officeart/2005/8/layout/hList7"/>
    <dgm:cxn modelId="{1C2EF6D9-2F59-442A-8A29-A79C7700ACB9}" srcId="{EB79E0A8-8B63-41C3-A9BA-1370535DB548}" destId="{EF58CAE2-02D8-495E-BAD9-35FF71BDBF07}" srcOrd="3" destOrd="0" parTransId="{5CB944EB-B239-4CCD-9DC0-0CA9BB326C3E}" sibTransId="{915A957C-E2F2-4722-BE58-41471F889DEC}"/>
    <dgm:cxn modelId="{C708BF71-05E8-451E-9074-9989AF0075A6}" type="presParOf" srcId="{EAE5E75F-6DCB-424A-880B-E0030E224B9C}" destId="{6A253F85-6CCB-4283-9162-B756E3F9DC01}" srcOrd="0" destOrd="0" presId="urn:microsoft.com/office/officeart/2005/8/layout/hList7"/>
    <dgm:cxn modelId="{381465B5-0DBB-4BF8-B182-E93EE4EAF030}" type="presParOf" srcId="{EAE5E75F-6DCB-424A-880B-E0030E224B9C}" destId="{2C3E29EA-48E7-4153-95A0-57BD641A06EC}" srcOrd="1" destOrd="0" presId="urn:microsoft.com/office/officeart/2005/8/layout/hList7"/>
    <dgm:cxn modelId="{7699B175-BC58-44FD-B70D-1E90DF72EA1A}" type="presParOf" srcId="{2C3E29EA-48E7-4153-95A0-57BD641A06EC}" destId="{3A8AB030-E69B-41C3-8C70-96884B7376A0}" srcOrd="0" destOrd="0" presId="urn:microsoft.com/office/officeart/2005/8/layout/hList7"/>
    <dgm:cxn modelId="{D135477D-26A1-4A77-B9CF-2F55C8173A32}" type="presParOf" srcId="{3A8AB030-E69B-41C3-8C70-96884B7376A0}" destId="{ABA671AD-AB73-41EF-B46F-0471EADA3411}" srcOrd="0" destOrd="0" presId="urn:microsoft.com/office/officeart/2005/8/layout/hList7"/>
    <dgm:cxn modelId="{AA4024E6-5A46-41B5-A184-FBAE1784A1E5}" type="presParOf" srcId="{3A8AB030-E69B-41C3-8C70-96884B7376A0}" destId="{E3676867-D673-4F7D-B17D-8398631731E1}" srcOrd="1" destOrd="0" presId="urn:microsoft.com/office/officeart/2005/8/layout/hList7"/>
    <dgm:cxn modelId="{1A99ACD5-1E61-456D-AF0C-B9BCAF82A15A}" type="presParOf" srcId="{3A8AB030-E69B-41C3-8C70-96884B7376A0}" destId="{0C7E70FF-DC22-4F6A-A49F-01BDB5B8DF44}" srcOrd="2" destOrd="0" presId="urn:microsoft.com/office/officeart/2005/8/layout/hList7"/>
    <dgm:cxn modelId="{BAFBC946-8DED-4A57-9BD4-F9E76F3DCB20}" type="presParOf" srcId="{3A8AB030-E69B-41C3-8C70-96884B7376A0}" destId="{EB33DAF3-21D7-44E7-9738-50A586E9ECEE}" srcOrd="3" destOrd="0" presId="urn:microsoft.com/office/officeart/2005/8/layout/hList7"/>
    <dgm:cxn modelId="{C0475D1B-7A78-4CFA-8679-4C46D71BA213}" type="presParOf" srcId="{2C3E29EA-48E7-4153-95A0-57BD641A06EC}" destId="{ECF36EB1-BC94-41CA-93AE-8D2746C8CAAF}" srcOrd="1" destOrd="0" presId="urn:microsoft.com/office/officeart/2005/8/layout/hList7"/>
    <dgm:cxn modelId="{C4264BE7-5CD0-4A42-9B4A-0BBACBC614E1}" type="presParOf" srcId="{2C3E29EA-48E7-4153-95A0-57BD641A06EC}" destId="{3942846E-E14A-4D4A-8E38-EC03FA95FD63}" srcOrd="2" destOrd="0" presId="urn:microsoft.com/office/officeart/2005/8/layout/hList7"/>
    <dgm:cxn modelId="{905098F5-4555-4D69-9562-79589FBB20C9}" type="presParOf" srcId="{3942846E-E14A-4D4A-8E38-EC03FA95FD63}" destId="{A4D67100-1947-41AC-B09F-265BD5F243EE}" srcOrd="0" destOrd="0" presId="urn:microsoft.com/office/officeart/2005/8/layout/hList7"/>
    <dgm:cxn modelId="{967895F3-9A8C-462F-9962-A5034ED820CC}" type="presParOf" srcId="{3942846E-E14A-4D4A-8E38-EC03FA95FD63}" destId="{C5D6C604-79D4-4A7C-B572-45EE90EFB0AE}" srcOrd="1" destOrd="0" presId="urn:microsoft.com/office/officeart/2005/8/layout/hList7"/>
    <dgm:cxn modelId="{317CE6C7-588B-44EA-83AA-A229CBD7711C}" type="presParOf" srcId="{3942846E-E14A-4D4A-8E38-EC03FA95FD63}" destId="{8685B96A-E44A-4D3F-87D8-3D32AB4C287A}" srcOrd="2" destOrd="0" presId="urn:microsoft.com/office/officeart/2005/8/layout/hList7"/>
    <dgm:cxn modelId="{5425AD13-27C9-45C1-BE25-3E599657107A}" type="presParOf" srcId="{3942846E-E14A-4D4A-8E38-EC03FA95FD63}" destId="{3EC0C1F2-6CE6-445B-AA96-1A985FC0D185}" srcOrd="3" destOrd="0" presId="urn:microsoft.com/office/officeart/2005/8/layout/hList7"/>
    <dgm:cxn modelId="{289541C6-3182-433D-A1F1-E7F2E9F50418}" type="presParOf" srcId="{2C3E29EA-48E7-4153-95A0-57BD641A06EC}" destId="{DAC7D447-5E66-4FEA-A63C-FDDB342964DC}" srcOrd="3" destOrd="0" presId="urn:microsoft.com/office/officeart/2005/8/layout/hList7"/>
    <dgm:cxn modelId="{56A5F627-E044-40D6-ACAA-E701AF45579D}" type="presParOf" srcId="{2C3E29EA-48E7-4153-95A0-57BD641A06EC}" destId="{5BA7DB45-C3F7-4CFA-B4AE-9964E4BB17DD}" srcOrd="4" destOrd="0" presId="urn:microsoft.com/office/officeart/2005/8/layout/hList7"/>
    <dgm:cxn modelId="{05539378-23A2-4D13-AAC9-C4BD4345A808}" type="presParOf" srcId="{5BA7DB45-C3F7-4CFA-B4AE-9964E4BB17DD}" destId="{ECEE4A4B-B5AF-43BD-9F27-0FA5EC75B917}" srcOrd="0" destOrd="0" presId="urn:microsoft.com/office/officeart/2005/8/layout/hList7"/>
    <dgm:cxn modelId="{CE900995-8201-4EC8-BBD6-0D2C6973FD7D}" type="presParOf" srcId="{5BA7DB45-C3F7-4CFA-B4AE-9964E4BB17DD}" destId="{D8DB004F-12FD-4E1A-814F-73B39B9F5DEC}" srcOrd="1" destOrd="0" presId="urn:microsoft.com/office/officeart/2005/8/layout/hList7"/>
    <dgm:cxn modelId="{3BAA5A6E-5A39-402A-A3F5-44D2DF95B016}" type="presParOf" srcId="{5BA7DB45-C3F7-4CFA-B4AE-9964E4BB17DD}" destId="{8CE75764-81DC-40C7-87E9-742AF2B3D619}" srcOrd="2" destOrd="0" presId="urn:microsoft.com/office/officeart/2005/8/layout/hList7"/>
    <dgm:cxn modelId="{68CDBBD6-C288-48F6-B214-E1E02FFCC7DE}" type="presParOf" srcId="{5BA7DB45-C3F7-4CFA-B4AE-9964E4BB17DD}" destId="{788D549A-1221-488B-A7BA-F6C966C2DCFA}" srcOrd="3" destOrd="0" presId="urn:microsoft.com/office/officeart/2005/8/layout/hList7"/>
    <dgm:cxn modelId="{CE5E9E4C-9915-4983-94D9-617F06E2068D}" type="presParOf" srcId="{2C3E29EA-48E7-4153-95A0-57BD641A06EC}" destId="{5821491E-7FA8-48AC-AAA8-C76A05E7E2C9}" srcOrd="5" destOrd="0" presId="urn:microsoft.com/office/officeart/2005/8/layout/hList7"/>
    <dgm:cxn modelId="{5CAFA195-71A0-4037-AF13-EAC0478A7841}" type="presParOf" srcId="{2C3E29EA-48E7-4153-95A0-57BD641A06EC}" destId="{E952B00A-382A-4592-9AF7-C11911B2FF37}" srcOrd="6" destOrd="0" presId="urn:microsoft.com/office/officeart/2005/8/layout/hList7"/>
    <dgm:cxn modelId="{7C1ADAF7-E0D5-4C5A-B18D-5DFA9888281D}" type="presParOf" srcId="{E952B00A-382A-4592-9AF7-C11911B2FF37}" destId="{0F3D8916-9A5A-4CBB-A613-A129C1C8C7A4}" srcOrd="0" destOrd="0" presId="urn:microsoft.com/office/officeart/2005/8/layout/hList7"/>
    <dgm:cxn modelId="{1DBC1E1E-D173-461E-B1CE-AF9C1D5B5672}" type="presParOf" srcId="{E952B00A-382A-4592-9AF7-C11911B2FF37}" destId="{C77CE3AB-6F3D-4A19-99A7-F86096706B36}" srcOrd="1" destOrd="0" presId="urn:microsoft.com/office/officeart/2005/8/layout/hList7"/>
    <dgm:cxn modelId="{2D2B605C-DBA7-4237-932C-70A114459A11}" type="presParOf" srcId="{E952B00A-382A-4592-9AF7-C11911B2FF37}" destId="{1BD23256-AB44-4335-B7A3-78C0EFE87963}" srcOrd="2" destOrd="0" presId="urn:microsoft.com/office/officeart/2005/8/layout/hList7"/>
    <dgm:cxn modelId="{A7FE904C-D112-48D5-BB0E-CE24FC42D838}" type="presParOf" srcId="{E952B00A-382A-4592-9AF7-C11911B2FF37}" destId="{C07DC1FE-DA86-4534-8A39-9D3FD1039B0E}" srcOrd="3" destOrd="0" presId="urn:microsoft.com/office/officeart/2005/8/layout/hList7"/>
    <dgm:cxn modelId="{94BF6163-5DDF-4952-88F3-A3E98F6F1F8A}" type="presParOf" srcId="{2C3E29EA-48E7-4153-95A0-57BD641A06EC}" destId="{E56849EE-16C6-4FCA-9348-9BBBBCA9A969}" srcOrd="7" destOrd="0" presId="urn:microsoft.com/office/officeart/2005/8/layout/hList7"/>
    <dgm:cxn modelId="{89FBB650-F373-4737-93D5-5A51D8B6F705}" type="presParOf" srcId="{2C3E29EA-48E7-4153-95A0-57BD641A06EC}" destId="{C7362C01-17DD-4C9D-BA3F-5CE75FD2318F}" srcOrd="8" destOrd="0" presId="urn:microsoft.com/office/officeart/2005/8/layout/hList7"/>
    <dgm:cxn modelId="{7B7D4BF5-12F0-43E4-98A5-4E900C3AFC8F}" type="presParOf" srcId="{C7362C01-17DD-4C9D-BA3F-5CE75FD2318F}" destId="{EA60721F-1739-44CB-BD32-BFBD637F1C8D}" srcOrd="0" destOrd="0" presId="urn:microsoft.com/office/officeart/2005/8/layout/hList7"/>
    <dgm:cxn modelId="{A044D147-8458-45F8-902E-47388088482B}" type="presParOf" srcId="{C7362C01-17DD-4C9D-BA3F-5CE75FD2318F}" destId="{10B0AAC5-AA80-4481-85BD-53D6A720FC9B}" srcOrd="1" destOrd="0" presId="urn:microsoft.com/office/officeart/2005/8/layout/hList7"/>
    <dgm:cxn modelId="{6D9DA91F-26F5-4819-9676-CAA293AC6E91}" type="presParOf" srcId="{C7362C01-17DD-4C9D-BA3F-5CE75FD2318F}" destId="{1381F266-544B-4F2D-8928-2C8CEF2A0D01}" srcOrd="2" destOrd="0" presId="urn:microsoft.com/office/officeart/2005/8/layout/hList7"/>
    <dgm:cxn modelId="{B319305E-91B0-40EA-8761-4778F7EEB2E7}" type="presParOf" srcId="{C7362C01-17DD-4C9D-BA3F-5CE75FD2318F}" destId="{6C15DAA2-C055-403E-BE40-83B5A1B72A79}" srcOrd="3" destOrd="0" presId="urn:microsoft.com/office/officeart/2005/8/layout/hList7"/>
    <dgm:cxn modelId="{61137165-2F33-4E12-B748-CF82A90E5EFF}" type="presParOf" srcId="{2C3E29EA-48E7-4153-95A0-57BD641A06EC}" destId="{87ABC2DA-F943-45F1-B79E-D02B1B33EAB8}" srcOrd="9" destOrd="0" presId="urn:microsoft.com/office/officeart/2005/8/layout/hList7"/>
    <dgm:cxn modelId="{5493EF72-90A9-41B2-A1E5-8FD4A14C6772}" type="presParOf" srcId="{2C3E29EA-48E7-4153-95A0-57BD641A06EC}" destId="{F8DD66F4-2F78-4B8C-9065-CB2D8CB0C960}" srcOrd="10" destOrd="0" presId="urn:microsoft.com/office/officeart/2005/8/layout/hList7"/>
    <dgm:cxn modelId="{6F5EA859-BDBB-4170-B858-D1964A315D31}" type="presParOf" srcId="{F8DD66F4-2F78-4B8C-9065-CB2D8CB0C960}" destId="{3FEDF7EE-FCF5-41F2-A060-A0EBC71CC7C2}" srcOrd="0" destOrd="0" presId="urn:microsoft.com/office/officeart/2005/8/layout/hList7"/>
    <dgm:cxn modelId="{6B3BFEE8-048B-4AB3-876F-ACF98113EED5}" type="presParOf" srcId="{F8DD66F4-2F78-4B8C-9065-CB2D8CB0C960}" destId="{39880F2A-E24C-4729-A136-3C5AAB09B1A1}" srcOrd="1" destOrd="0" presId="urn:microsoft.com/office/officeart/2005/8/layout/hList7"/>
    <dgm:cxn modelId="{F67AAA86-DC8A-48E9-9775-6174D348D9B5}" type="presParOf" srcId="{F8DD66F4-2F78-4B8C-9065-CB2D8CB0C960}" destId="{9A495F55-5001-4AC9-9B34-4756075A4C2A}" srcOrd="2" destOrd="0" presId="urn:microsoft.com/office/officeart/2005/8/layout/hList7"/>
    <dgm:cxn modelId="{517CB7F1-EC1C-4989-BBE2-3B4829564AB0}" type="presParOf" srcId="{F8DD66F4-2F78-4B8C-9065-CB2D8CB0C960}" destId="{B6BEFCCF-B363-47A0-8375-183CBB03224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671AD-AB73-41EF-B46F-0471EADA3411}">
      <dsp:nvSpPr>
        <dsp:cNvPr id="0" name=""/>
        <dsp:cNvSpPr/>
      </dsp:nvSpPr>
      <dsp:spPr>
        <a:xfrm>
          <a:off x="117" y="0"/>
          <a:ext cx="1559610" cy="43580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b="1" kern="1200" dirty="0"/>
            <a:t>9th</a:t>
          </a:r>
          <a:r>
            <a:rPr lang="en-GB" sz="1600" kern="1200" dirty="0"/>
            <a:t> consecutive patient survey</a:t>
          </a:r>
        </a:p>
      </dsp:txBody>
      <dsp:txXfrm>
        <a:off x="117" y="1743225"/>
        <a:ext cx="1559610" cy="1743225"/>
      </dsp:txXfrm>
    </dsp:sp>
    <dsp:sp modelId="{EB33DAF3-21D7-44E7-9738-50A586E9ECEE}">
      <dsp:nvSpPr>
        <dsp:cNvPr id="0" name=""/>
        <dsp:cNvSpPr/>
      </dsp:nvSpPr>
      <dsp:spPr>
        <a:xfrm>
          <a:off x="392391" y="601051"/>
          <a:ext cx="775061" cy="772100"/>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D67100-1947-41AC-B09F-265BD5F243EE}">
      <dsp:nvSpPr>
        <dsp:cNvPr id="0" name=""/>
        <dsp:cNvSpPr/>
      </dsp:nvSpPr>
      <dsp:spPr>
        <a:xfrm>
          <a:off x="1606515" y="0"/>
          <a:ext cx="1559610" cy="435806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b="1" kern="1200" dirty="0"/>
            <a:t>Telephone &amp; Face to Face</a:t>
          </a:r>
        </a:p>
        <a:p>
          <a:pPr marL="0" lvl="0" indent="0" algn="ctr" defTabSz="800100">
            <a:lnSpc>
              <a:spcPct val="90000"/>
            </a:lnSpc>
            <a:spcBef>
              <a:spcPct val="0"/>
            </a:spcBef>
            <a:spcAft>
              <a:spcPct val="35000"/>
            </a:spcAft>
            <a:buNone/>
          </a:pPr>
          <a:r>
            <a:rPr lang="en-GB" sz="1600" kern="1200" dirty="0"/>
            <a:t>approach</a:t>
          </a:r>
        </a:p>
      </dsp:txBody>
      <dsp:txXfrm>
        <a:off x="1606515" y="1743225"/>
        <a:ext cx="1559610" cy="1743225"/>
      </dsp:txXfrm>
    </dsp:sp>
    <dsp:sp modelId="{3EC0C1F2-6CE6-445B-AA96-1A985FC0D185}">
      <dsp:nvSpPr>
        <dsp:cNvPr id="0" name=""/>
        <dsp:cNvSpPr/>
      </dsp:nvSpPr>
      <dsp:spPr>
        <a:xfrm>
          <a:off x="1998789" y="601051"/>
          <a:ext cx="775061" cy="772100"/>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EE4A4B-B5AF-43BD-9F27-0FA5EC75B917}">
      <dsp:nvSpPr>
        <dsp:cNvPr id="0" name=""/>
        <dsp:cNvSpPr/>
      </dsp:nvSpPr>
      <dsp:spPr>
        <a:xfrm>
          <a:off x="3212913" y="0"/>
          <a:ext cx="1559610" cy="435806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b="1" kern="1200" dirty="0"/>
            <a:t>2263</a:t>
          </a:r>
          <a:r>
            <a:rPr lang="en-GB" sz="1600" kern="1200" dirty="0"/>
            <a:t> Patients surveyed</a:t>
          </a:r>
        </a:p>
      </dsp:txBody>
      <dsp:txXfrm>
        <a:off x="3212913" y="1743225"/>
        <a:ext cx="1559610" cy="1743225"/>
      </dsp:txXfrm>
    </dsp:sp>
    <dsp:sp modelId="{788D549A-1221-488B-A7BA-F6C966C2DCFA}">
      <dsp:nvSpPr>
        <dsp:cNvPr id="0" name=""/>
        <dsp:cNvSpPr/>
      </dsp:nvSpPr>
      <dsp:spPr>
        <a:xfrm>
          <a:off x="3605188" y="601051"/>
          <a:ext cx="775061" cy="772100"/>
        </a:xfrm>
        <a:prstGeom prst="ellipse">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3D8916-9A5A-4CBB-A613-A129C1C8C7A4}">
      <dsp:nvSpPr>
        <dsp:cNvPr id="0" name=""/>
        <dsp:cNvSpPr/>
      </dsp:nvSpPr>
      <dsp:spPr>
        <a:xfrm>
          <a:off x="4819312" y="0"/>
          <a:ext cx="1559610" cy="435806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Surveys collected from </a:t>
          </a:r>
        </a:p>
        <a:p>
          <a:pPr marL="0" lvl="0" indent="0" algn="ctr" defTabSz="711200">
            <a:lnSpc>
              <a:spcPct val="90000"/>
            </a:lnSpc>
            <a:spcBef>
              <a:spcPct val="0"/>
            </a:spcBef>
            <a:spcAft>
              <a:spcPct val="35000"/>
            </a:spcAft>
            <a:buNone/>
          </a:pPr>
          <a:r>
            <a:rPr lang="en-GB" sz="2400" b="1" kern="1200" dirty="0"/>
            <a:t>Apr 2019</a:t>
          </a:r>
        </a:p>
        <a:p>
          <a:pPr marL="0" lvl="0" indent="0" algn="ctr" defTabSz="711200">
            <a:lnSpc>
              <a:spcPct val="90000"/>
            </a:lnSpc>
            <a:spcBef>
              <a:spcPct val="0"/>
            </a:spcBef>
            <a:spcAft>
              <a:spcPct val="35000"/>
            </a:spcAft>
            <a:buNone/>
          </a:pPr>
          <a:r>
            <a:rPr lang="en-GB" sz="1400" b="0" kern="1200" dirty="0"/>
            <a:t>to</a:t>
          </a:r>
        </a:p>
        <a:p>
          <a:pPr marL="0" lvl="0" indent="0" algn="ctr" defTabSz="711200">
            <a:lnSpc>
              <a:spcPct val="90000"/>
            </a:lnSpc>
            <a:spcBef>
              <a:spcPct val="0"/>
            </a:spcBef>
            <a:spcAft>
              <a:spcPct val="35000"/>
            </a:spcAft>
            <a:buNone/>
          </a:pPr>
          <a:r>
            <a:rPr lang="en-GB" sz="2400" b="1" kern="1200" dirty="0"/>
            <a:t> Apr 2020</a:t>
          </a:r>
        </a:p>
      </dsp:txBody>
      <dsp:txXfrm>
        <a:off x="4819312" y="1743225"/>
        <a:ext cx="1559610" cy="1743225"/>
      </dsp:txXfrm>
    </dsp:sp>
    <dsp:sp modelId="{C07DC1FE-DA86-4534-8A39-9D3FD1039B0E}">
      <dsp:nvSpPr>
        <dsp:cNvPr id="0" name=""/>
        <dsp:cNvSpPr/>
      </dsp:nvSpPr>
      <dsp:spPr>
        <a:xfrm>
          <a:off x="5212377" y="601051"/>
          <a:ext cx="773479" cy="772100"/>
        </a:xfrm>
        <a:prstGeom prst="ellipse">
          <a:avLst/>
        </a:prstGeom>
        <a:blipFill rotWithShape="1">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60721F-1739-44CB-BD32-BFBD637F1C8D}">
      <dsp:nvSpPr>
        <dsp:cNvPr id="0" name=""/>
        <dsp:cNvSpPr/>
      </dsp:nvSpPr>
      <dsp:spPr>
        <a:xfrm>
          <a:off x="6425710" y="0"/>
          <a:ext cx="1559610" cy="43580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Data analysed by </a:t>
          </a:r>
          <a:r>
            <a:rPr lang="en-GB" sz="2000" b="1" kern="1200" dirty="0"/>
            <a:t>Directorate</a:t>
          </a:r>
          <a:r>
            <a:rPr lang="en-GB" sz="1600" b="1" kern="1200" dirty="0"/>
            <a:t> </a:t>
          </a:r>
          <a:r>
            <a:rPr lang="en-GB" sz="1600" kern="1200" dirty="0"/>
            <a:t>and </a:t>
          </a:r>
        </a:p>
        <a:p>
          <a:pPr marL="0" lvl="0" indent="0" algn="ctr" defTabSz="711200">
            <a:lnSpc>
              <a:spcPct val="90000"/>
            </a:lnSpc>
            <a:spcBef>
              <a:spcPct val="0"/>
            </a:spcBef>
            <a:spcAft>
              <a:spcPct val="35000"/>
            </a:spcAft>
            <a:buNone/>
          </a:pPr>
          <a:r>
            <a:rPr lang="en-GB" sz="2000" b="1" kern="1200" dirty="0"/>
            <a:t>Service Area</a:t>
          </a:r>
        </a:p>
      </dsp:txBody>
      <dsp:txXfrm>
        <a:off x="6425710" y="1743225"/>
        <a:ext cx="1559610" cy="1743225"/>
      </dsp:txXfrm>
    </dsp:sp>
    <dsp:sp modelId="{6C15DAA2-C055-403E-BE40-83B5A1B72A79}">
      <dsp:nvSpPr>
        <dsp:cNvPr id="0" name=""/>
        <dsp:cNvSpPr/>
      </dsp:nvSpPr>
      <dsp:spPr>
        <a:xfrm>
          <a:off x="6817984" y="601051"/>
          <a:ext cx="775061" cy="772100"/>
        </a:xfrm>
        <a:prstGeom prst="ellipse">
          <a:avLst/>
        </a:prstGeom>
        <a:blipFill rotWithShape="1">
          <a:blip xmlns:r="http://schemas.openxmlformats.org/officeDocument/2006/relationships" r:embed="rId5"/>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EDF7EE-FCF5-41F2-A060-A0EBC71CC7C2}">
      <dsp:nvSpPr>
        <dsp:cNvPr id="0" name=""/>
        <dsp:cNvSpPr/>
      </dsp:nvSpPr>
      <dsp:spPr>
        <a:xfrm>
          <a:off x="8032225" y="0"/>
          <a:ext cx="1559610" cy="43580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dirty="0"/>
            <a:t>Questions consistent for </a:t>
          </a:r>
          <a:r>
            <a:rPr lang="en-GB" sz="1800" b="1" kern="1200" dirty="0"/>
            <a:t>comparability</a:t>
          </a:r>
        </a:p>
      </dsp:txBody>
      <dsp:txXfrm>
        <a:off x="8032225" y="1743225"/>
        <a:ext cx="1559610" cy="1743225"/>
      </dsp:txXfrm>
    </dsp:sp>
    <dsp:sp modelId="{B6BEFCCF-B363-47A0-8375-183CBB032246}">
      <dsp:nvSpPr>
        <dsp:cNvPr id="0" name=""/>
        <dsp:cNvSpPr/>
      </dsp:nvSpPr>
      <dsp:spPr>
        <a:xfrm>
          <a:off x="8424383" y="601051"/>
          <a:ext cx="775061" cy="772100"/>
        </a:xfrm>
        <a:prstGeom prst="ellipse">
          <a:avLst/>
        </a:prstGeom>
        <a:blipFill rotWithShape="1">
          <a:blip xmlns:r="http://schemas.openxmlformats.org/officeDocument/2006/relationships" r:embed="rId6"/>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253F85-6CCB-4283-9162-B756E3F9DC01}">
      <dsp:nvSpPr>
        <dsp:cNvPr id="0" name=""/>
        <dsp:cNvSpPr/>
      </dsp:nvSpPr>
      <dsp:spPr>
        <a:xfrm>
          <a:off x="383673" y="3486451"/>
          <a:ext cx="8824489" cy="653709"/>
        </a:xfrm>
        <a:prstGeom prst="rightArrow">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0.20411</cdr:x>
      <cdr:y>0.34001</cdr:y>
    </cdr:from>
    <cdr:to>
      <cdr:x>0.48596</cdr:x>
      <cdr:y>0.7075</cdr:y>
    </cdr:to>
    <cdr:sp macro="" textlink="">
      <cdr:nvSpPr>
        <cdr:cNvPr id="2" name="TextBox 1">
          <a:extLst xmlns:a="http://schemas.openxmlformats.org/drawingml/2006/main">
            <a:ext uri="{FF2B5EF4-FFF2-40B4-BE49-F238E27FC236}">
              <a16:creationId xmlns:a16="http://schemas.microsoft.com/office/drawing/2014/main" id="{BFB7E7B6-4D8D-4B81-9BB4-24066D3A36F7}"/>
            </a:ext>
          </a:extLst>
        </cdr:cNvPr>
        <cdr:cNvSpPr txBox="1"/>
      </cdr:nvSpPr>
      <cdr:spPr>
        <a:xfrm xmlns:a="http://schemas.openxmlformats.org/drawingml/2006/main">
          <a:off x="1057657" y="1338492"/>
          <a:ext cx="1460521" cy="14466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5400" dirty="0">
              <a:solidFill>
                <a:schemeClr val="tx1">
                  <a:lumMod val="75000"/>
                  <a:lumOff val="25000"/>
                </a:schemeClr>
              </a:solidFill>
            </a:rPr>
            <a:t>94%</a:t>
          </a:r>
        </a:p>
        <a:p xmlns:a="http://schemas.openxmlformats.org/drawingml/2006/main">
          <a:pPr algn="ctr"/>
          <a:r>
            <a:rPr lang="en-GB" sz="1200" dirty="0">
              <a:solidFill>
                <a:schemeClr val="tx1">
                  <a:lumMod val="75000"/>
                  <a:lumOff val="25000"/>
                </a:schemeClr>
              </a:solidFill>
            </a:rPr>
            <a:t>NET Satisfied with initial contact</a:t>
          </a:r>
        </a:p>
      </cdr:txBody>
    </cdr:sp>
  </cdr:relSizeAnchor>
</c:userShapes>
</file>

<file path=ppt/drawings/drawing2.xml><?xml version="1.0" encoding="utf-8"?>
<c:userShapes xmlns:c="http://schemas.openxmlformats.org/drawingml/2006/chart">
  <cdr:relSizeAnchor xmlns:cdr="http://schemas.openxmlformats.org/drawingml/2006/chartDrawing">
    <cdr:from>
      <cdr:x>0.20209</cdr:x>
      <cdr:y>0.76765</cdr:y>
    </cdr:from>
    <cdr:to>
      <cdr:x>0.33865</cdr:x>
      <cdr:y>0.8355</cdr:y>
    </cdr:to>
    <cdr:sp macro="" textlink="">
      <cdr:nvSpPr>
        <cdr:cNvPr id="2" name="TextBox 1">
          <a:extLst xmlns:a="http://schemas.openxmlformats.org/drawingml/2006/main">
            <a:ext uri="{FF2B5EF4-FFF2-40B4-BE49-F238E27FC236}">
              <a16:creationId xmlns:a16="http://schemas.microsoft.com/office/drawing/2014/main" id="{E389863E-7BE5-485C-BE49-002A67AC5C77}"/>
            </a:ext>
          </a:extLst>
        </cdr:cNvPr>
        <cdr:cNvSpPr txBox="1"/>
      </cdr:nvSpPr>
      <cdr:spPr>
        <a:xfrm xmlns:a="http://schemas.openxmlformats.org/drawingml/2006/main">
          <a:off x="742069" y="2940351"/>
          <a:ext cx="501446" cy="2598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400" dirty="0">
              <a:solidFill>
                <a:schemeClr val="tx1">
                  <a:lumMod val="75000"/>
                  <a:lumOff val="25000"/>
                </a:schemeClr>
              </a:solidFill>
            </a:rPr>
            <a:t>11%</a:t>
          </a:r>
        </a:p>
      </cdr:txBody>
    </cdr:sp>
  </cdr:relSizeAnchor>
  <cdr:relSizeAnchor xmlns:cdr="http://schemas.openxmlformats.org/drawingml/2006/chartDrawing">
    <cdr:from>
      <cdr:x>0.64582</cdr:x>
      <cdr:y>0.73066</cdr:y>
    </cdr:from>
    <cdr:to>
      <cdr:x>0.78238</cdr:x>
      <cdr:y>0.7985</cdr:y>
    </cdr:to>
    <cdr:sp macro="" textlink="">
      <cdr:nvSpPr>
        <cdr:cNvPr id="3" name="TextBox 1">
          <a:extLst xmlns:a="http://schemas.openxmlformats.org/drawingml/2006/main">
            <a:ext uri="{FF2B5EF4-FFF2-40B4-BE49-F238E27FC236}">
              <a16:creationId xmlns:a16="http://schemas.microsoft.com/office/drawing/2014/main" id="{D4119603-F3F0-4B14-885A-14BCA0383C24}"/>
            </a:ext>
          </a:extLst>
        </cdr:cNvPr>
        <cdr:cNvSpPr txBox="1"/>
      </cdr:nvSpPr>
      <cdr:spPr>
        <a:xfrm xmlns:a="http://schemas.openxmlformats.org/drawingml/2006/main">
          <a:off x="2371412" y="2798645"/>
          <a:ext cx="501446" cy="2598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400" dirty="0">
              <a:solidFill>
                <a:schemeClr val="tx1">
                  <a:lumMod val="75000"/>
                  <a:lumOff val="25000"/>
                </a:schemeClr>
              </a:solidFill>
            </a:rPr>
            <a:t>2%</a:t>
          </a:r>
        </a:p>
      </cdr:txBody>
    </cdr:sp>
  </cdr:relSizeAnchor>
</c:userShapes>
</file>

<file path=ppt/drawings/drawing3.xml><?xml version="1.0" encoding="utf-8"?>
<c:userShapes xmlns:c="http://schemas.openxmlformats.org/drawingml/2006/chart">
  <cdr:relSizeAnchor xmlns:cdr="http://schemas.openxmlformats.org/drawingml/2006/chartDrawing">
    <cdr:from>
      <cdr:x>0.20411</cdr:x>
      <cdr:y>0.34001</cdr:y>
    </cdr:from>
    <cdr:to>
      <cdr:x>0.48596</cdr:x>
      <cdr:y>0.7075</cdr:y>
    </cdr:to>
    <cdr:sp macro="" textlink="">
      <cdr:nvSpPr>
        <cdr:cNvPr id="2" name="TextBox 1">
          <a:extLst xmlns:a="http://schemas.openxmlformats.org/drawingml/2006/main">
            <a:ext uri="{FF2B5EF4-FFF2-40B4-BE49-F238E27FC236}">
              <a16:creationId xmlns:a16="http://schemas.microsoft.com/office/drawing/2014/main" id="{BFB7E7B6-4D8D-4B81-9BB4-24066D3A36F7}"/>
            </a:ext>
          </a:extLst>
        </cdr:cNvPr>
        <cdr:cNvSpPr txBox="1"/>
      </cdr:nvSpPr>
      <cdr:spPr>
        <a:xfrm xmlns:a="http://schemas.openxmlformats.org/drawingml/2006/main">
          <a:off x="1057657" y="1338492"/>
          <a:ext cx="1460521" cy="14466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5400" dirty="0">
              <a:solidFill>
                <a:schemeClr val="tx1">
                  <a:lumMod val="75000"/>
                  <a:lumOff val="25000"/>
                </a:schemeClr>
              </a:solidFill>
            </a:rPr>
            <a:t>94%</a:t>
          </a:r>
        </a:p>
        <a:p xmlns:a="http://schemas.openxmlformats.org/drawingml/2006/main">
          <a:pPr algn="ctr"/>
          <a:r>
            <a:rPr lang="en-GB" sz="1200" dirty="0">
              <a:solidFill>
                <a:schemeClr val="tx1">
                  <a:lumMod val="75000"/>
                  <a:lumOff val="25000"/>
                </a:schemeClr>
              </a:solidFill>
            </a:rPr>
            <a:t>NET Satisfied with feedback opportunities</a:t>
          </a:r>
        </a:p>
      </cdr:txBody>
    </cdr:sp>
  </cdr:relSizeAnchor>
</c:userShapes>
</file>

<file path=ppt/drawings/drawing4.xml><?xml version="1.0" encoding="utf-8"?>
<c:userShapes xmlns:c="http://schemas.openxmlformats.org/drawingml/2006/chart">
  <cdr:relSizeAnchor xmlns:cdr="http://schemas.openxmlformats.org/drawingml/2006/chartDrawing">
    <cdr:from>
      <cdr:x>0.20411</cdr:x>
      <cdr:y>0.34001</cdr:y>
    </cdr:from>
    <cdr:to>
      <cdr:x>0.48596</cdr:x>
      <cdr:y>0.7075</cdr:y>
    </cdr:to>
    <cdr:sp macro="" textlink="">
      <cdr:nvSpPr>
        <cdr:cNvPr id="2" name="TextBox 1">
          <a:extLst xmlns:a="http://schemas.openxmlformats.org/drawingml/2006/main">
            <a:ext uri="{FF2B5EF4-FFF2-40B4-BE49-F238E27FC236}">
              <a16:creationId xmlns:a16="http://schemas.microsoft.com/office/drawing/2014/main" id="{BFB7E7B6-4D8D-4B81-9BB4-24066D3A36F7}"/>
            </a:ext>
          </a:extLst>
        </cdr:cNvPr>
        <cdr:cNvSpPr txBox="1"/>
      </cdr:nvSpPr>
      <cdr:spPr>
        <a:xfrm xmlns:a="http://schemas.openxmlformats.org/drawingml/2006/main">
          <a:off x="1057657" y="1338492"/>
          <a:ext cx="1460521" cy="14466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5400" dirty="0">
              <a:solidFill>
                <a:schemeClr val="tx1">
                  <a:lumMod val="75000"/>
                  <a:lumOff val="25000"/>
                </a:schemeClr>
              </a:solidFill>
            </a:rPr>
            <a:t>98%</a:t>
          </a:r>
        </a:p>
        <a:p xmlns:a="http://schemas.openxmlformats.org/drawingml/2006/main">
          <a:pPr algn="ctr"/>
          <a:r>
            <a:rPr lang="en-GB" sz="1200" dirty="0">
              <a:solidFill>
                <a:schemeClr val="tx1">
                  <a:lumMod val="75000"/>
                  <a:lumOff val="25000"/>
                </a:schemeClr>
              </a:solidFill>
            </a:rPr>
            <a:t>NET Satisfied with care and support</a:t>
          </a:r>
        </a:p>
      </cdr:txBody>
    </cdr:sp>
  </cdr:relSizeAnchor>
</c:userShapes>
</file>

<file path=ppt/drawings/drawing5.xml><?xml version="1.0" encoding="utf-8"?>
<c:userShapes xmlns:c="http://schemas.openxmlformats.org/drawingml/2006/chart">
  <cdr:relSizeAnchor xmlns:cdr="http://schemas.openxmlformats.org/drawingml/2006/chartDrawing">
    <cdr:from>
      <cdr:x>0.20411</cdr:x>
      <cdr:y>0.34001</cdr:y>
    </cdr:from>
    <cdr:to>
      <cdr:x>0.48596</cdr:x>
      <cdr:y>0.7075</cdr:y>
    </cdr:to>
    <cdr:sp macro="" textlink="">
      <cdr:nvSpPr>
        <cdr:cNvPr id="2" name="TextBox 1">
          <a:extLst xmlns:a="http://schemas.openxmlformats.org/drawingml/2006/main">
            <a:ext uri="{FF2B5EF4-FFF2-40B4-BE49-F238E27FC236}">
              <a16:creationId xmlns:a16="http://schemas.microsoft.com/office/drawing/2014/main" id="{BFB7E7B6-4D8D-4B81-9BB4-24066D3A36F7}"/>
            </a:ext>
          </a:extLst>
        </cdr:cNvPr>
        <cdr:cNvSpPr txBox="1"/>
      </cdr:nvSpPr>
      <cdr:spPr>
        <a:xfrm xmlns:a="http://schemas.openxmlformats.org/drawingml/2006/main">
          <a:off x="1057657" y="1338492"/>
          <a:ext cx="1460521" cy="14466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5400" dirty="0">
              <a:solidFill>
                <a:schemeClr val="tx1">
                  <a:lumMod val="75000"/>
                  <a:lumOff val="25000"/>
                </a:schemeClr>
              </a:solidFill>
            </a:rPr>
            <a:t>97%</a:t>
          </a:r>
        </a:p>
        <a:p xmlns:a="http://schemas.openxmlformats.org/drawingml/2006/main">
          <a:pPr algn="ctr"/>
          <a:r>
            <a:rPr lang="en-GB" sz="1200" dirty="0">
              <a:solidFill>
                <a:schemeClr val="tx1">
                  <a:lumMod val="75000"/>
                  <a:lumOff val="25000"/>
                </a:schemeClr>
              </a:solidFill>
            </a:rPr>
            <a:t>NET Satisfied with overall experience</a:t>
          </a:r>
        </a:p>
      </cdr:txBody>
    </cdr:sp>
  </cdr:relSizeAnchor>
</c:userShapes>
</file>

<file path=ppt/drawings/drawing6.xml><?xml version="1.0" encoding="utf-8"?>
<c:userShapes xmlns:c="http://schemas.openxmlformats.org/drawingml/2006/chart">
  <cdr:relSizeAnchor xmlns:cdr="http://schemas.openxmlformats.org/drawingml/2006/chartDrawing">
    <cdr:from>
      <cdr:x>0.21815</cdr:x>
      <cdr:y>0.40479</cdr:y>
    </cdr:from>
    <cdr:to>
      <cdr:x>0.5</cdr:x>
      <cdr:y>0.77228</cdr:y>
    </cdr:to>
    <cdr:sp macro="" textlink="">
      <cdr:nvSpPr>
        <cdr:cNvPr id="2" name="TextBox 1">
          <a:extLst xmlns:a="http://schemas.openxmlformats.org/drawingml/2006/main">
            <a:ext uri="{FF2B5EF4-FFF2-40B4-BE49-F238E27FC236}">
              <a16:creationId xmlns:a16="http://schemas.microsoft.com/office/drawing/2014/main" id="{BFB7E7B6-4D8D-4B81-9BB4-24066D3A36F7}"/>
            </a:ext>
          </a:extLst>
        </cdr:cNvPr>
        <cdr:cNvSpPr txBox="1"/>
      </cdr:nvSpPr>
      <cdr:spPr>
        <a:xfrm xmlns:a="http://schemas.openxmlformats.org/drawingml/2006/main">
          <a:off x="1148713" y="1661022"/>
          <a:ext cx="1484139" cy="15079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5400" dirty="0">
              <a:solidFill>
                <a:schemeClr val="tx1">
                  <a:lumMod val="75000"/>
                  <a:lumOff val="25000"/>
                </a:schemeClr>
              </a:solidFill>
            </a:rPr>
            <a:t>96%</a:t>
          </a:r>
        </a:p>
        <a:p xmlns:a="http://schemas.openxmlformats.org/drawingml/2006/main">
          <a:pPr algn="ctr"/>
          <a:r>
            <a:rPr lang="en-GB" sz="1200" dirty="0">
              <a:solidFill>
                <a:schemeClr val="tx1">
                  <a:lumMod val="75000"/>
                  <a:lumOff val="25000"/>
                </a:schemeClr>
              </a:solidFill>
            </a:rPr>
            <a:t>NET Likely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9" tIns="45715" rIns="91429" bIns="45715" rtlCol="0"/>
          <a:lstStyle>
            <a:lvl1pPr algn="l">
              <a:defRPr sz="1200"/>
            </a:lvl1pPr>
          </a:lstStyle>
          <a:p>
            <a:endParaRPr lang="en-GB"/>
          </a:p>
        </p:txBody>
      </p:sp>
      <p:sp>
        <p:nvSpPr>
          <p:cNvPr id="3" name="Date Placeholder 2"/>
          <p:cNvSpPr>
            <a:spLocks noGrp="1"/>
          </p:cNvSpPr>
          <p:nvPr>
            <p:ph type="dt" sz="quarter" idx="1"/>
          </p:nvPr>
        </p:nvSpPr>
        <p:spPr>
          <a:xfrm>
            <a:off x="3849689" y="0"/>
            <a:ext cx="2946400" cy="496888"/>
          </a:xfrm>
          <a:prstGeom prst="rect">
            <a:avLst/>
          </a:prstGeom>
        </p:spPr>
        <p:txBody>
          <a:bodyPr vert="horz" lIns="91429" tIns="45715" rIns="91429" bIns="45715" rtlCol="0"/>
          <a:lstStyle>
            <a:lvl1pPr algn="r">
              <a:defRPr sz="1200"/>
            </a:lvl1pPr>
          </a:lstStyle>
          <a:p>
            <a:fld id="{C769B776-F8E8-439C-9183-3C08630F1589}" type="datetimeFigureOut">
              <a:rPr lang="en-GB" smtClean="0"/>
              <a:t>31/07/2020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29" tIns="45715" rIns="91429"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9750"/>
            <a:ext cx="2946400" cy="496888"/>
          </a:xfrm>
          <a:prstGeom prst="rect">
            <a:avLst/>
          </a:prstGeom>
        </p:spPr>
        <p:txBody>
          <a:bodyPr vert="horz" lIns="91429" tIns="45715" rIns="91429" bIns="45715" rtlCol="0" anchor="b"/>
          <a:lstStyle>
            <a:lvl1pPr algn="r">
              <a:defRPr sz="1200"/>
            </a:lvl1pPr>
          </a:lstStyle>
          <a:p>
            <a:fld id="{31B4A373-F441-4CA5-8F7F-A15207F120DF}" type="slidenum">
              <a:rPr lang="en-GB" smtClean="0"/>
              <a:t>‹#›</a:t>
            </a:fld>
            <a:endParaRPr lang="en-GB"/>
          </a:p>
        </p:txBody>
      </p:sp>
    </p:spTree>
    <p:extLst>
      <p:ext uri="{BB962C8B-B14F-4D97-AF65-F5344CB8AC3E}">
        <p14:creationId xmlns:p14="http://schemas.microsoft.com/office/powerpoint/2010/main" val="308563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idx="1"/>
          </p:nvPr>
        </p:nvSpPr>
        <p:spPr>
          <a:xfrm>
            <a:off x="3850444" y="0"/>
            <a:ext cx="2945659" cy="498056"/>
          </a:xfrm>
          <a:prstGeom prst="rect">
            <a:avLst/>
          </a:prstGeom>
        </p:spPr>
        <p:txBody>
          <a:bodyPr vert="horz" lIns="91429" tIns="45715" rIns="91429" bIns="45715" rtlCol="0"/>
          <a:lstStyle>
            <a:lvl1pPr algn="r">
              <a:defRPr sz="1200"/>
            </a:lvl1pPr>
          </a:lstStyle>
          <a:p>
            <a:fld id="{36532854-89B5-4037-B66C-D9B8C8C9AAB8}" type="datetimeFigureOut">
              <a:rPr lang="en-US" smtClean="0"/>
              <a:t>7/31/2020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1429" tIns="45715" rIns="91429"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29" tIns="45715" rIns="91429" bIns="45715" rtlCol="0" anchor="b"/>
          <a:lstStyle>
            <a:lvl1pPr algn="r">
              <a:defRPr sz="1200"/>
            </a:lvl1pPr>
          </a:lstStyle>
          <a:p>
            <a:fld id="{54EE8094-4BBF-49F0-BB98-51F343BC1815}" type="slidenum">
              <a:rPr lang="en-US" smtClean="0"/>
              <a:t>‹#›</a:t>
            </a:fld>
            <a:endParaRPr lang="en-US"/>
          </a:p>
        </p:txBody>
      </p:sp>
    </p:spTree>
    <p:extLst>
      <p:ext uri="{BB962C8B-B14F-4D97-AF65-F5344CB8AC3E}">
        <p14:creationId xmlns:p14="http://schemas.microsoft.com/office/powerpoint/2010/main" val="173258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E8094-4BBF-49F0-BB98-51F343BC1815}" type="slidenum">
              <a:rPr lang="en-US" smtClean="0"/>
              <a:t>1</a:t>
            </a:fld>
            <a:endParaRPr lang="en-US"/>
          </a:p>
        </p:txBody>
      </p:sp>
    </p:spTree>
    <p:extLst>
      <p:ext uri="{BB962C8B-B14F-4D97-AF65-F5344CB8AC3E}">
        <p14:creationId xmlns:p14="http://schemas.microsoft.com/office/powerpoint/2010/main" val="151724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reduction in information usage and sharing</a:t>
            </a:r>
          </a:p>
          <a:p>
            <a:r>
              <a:rPr lang="en-GB" dirty="0"/>
              <a:t>All aspects consistent with 2018/19</a:t>
            </a:r>
          </a:p>
          <a:p>
            <a:r>
              <a:rPr lang="en-GB" dirty="0"/>
              <a:t>Information access: White (93%) vs BAME (88%)</a:t>
            </a:r>
          </a:p>
        </p:txBody>
      </p:sp>
      <p:sp>
        <p:nvSpPr>
          <p:cNvPr id="4" name="Slide Number Placeholder 3"/>
          <p:cNvSpPr>
            <a:spLocks noGrp="1"/>
          </p:cNvSpPr>
          <p:nvPr>
            <p:ph type="sldNum" sz="quarter" idx="10"/>
          </p:nvPr>
        </p:nvSpPr>
        <p:spPr/>
        <p:txBody>
          <a:bodyPr/>
          <a:lstStyle/>
          <a:p>
            <a:fld id="{54EE8094-4BBF-49F0-BB98-51F343BC1815}" type="slidenum">
              <a:rPr lang="en-US" smtClean="0"/>
              <a:t>10</a:t>
            </a:fld>
            <a:endParaRPr lang="en-US"/>
          </a:p>
        </p:txBody>
      </p:sp>
    </p:spTree>
    <p:extLst>
      <p:ext uri="{BB962C8B-B14F-4D97-AF65-F5344CB8AC3E}">
        <p14:creationId xmlns:p14="http://schemas.microsoft.com/office/powerpoint/2010/main" val="3540689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Feedback/complaint: -1% NET Satisfaction since 2018/19</a:t>
            </a:r>
          </a:p>
          <a:p>
            <a:r>
              <a:rPr lang="en-GB" dirty="0"/>
              <a:t>White 72% VERY satisfied vs BAME 77% VERY Satisfied</a:t>
            </a:r>
          </a:p>
          <a:p>
            <a:r>
              <a:rPr lang="en-GB" dirty="0"/>
              <a:t>Disability 75% satisfied vs Non disabled (71%)</a:t>
            </a:r>
          </a:p>
          <a:p>
            <a:r>
              <a:rPr lang="en-GB" dirty="0"/>
              <a:t>Sexual Health 83%; 0-19 Services 88% NET Satisfied</a:t>
            </a:r>
          </a:p>
          <a:p>
            <a:endParaRPr lang="en-GB" dirty="0"/>
          </a:p>
          <a:p>
            <a:r>
              <a:rPr lang="en-GB" dirty="0"/>
              <a:t>Raise concerns: consistent with 2018/19</a:t>
            </a:r>
          </a:p>
          <a:p>
            <a:r>
              <a:rPr lang="en-GB" dirty="0"/>
              <a:t>White (91%) vs BAME (85%)</a:t>
            </a:r>
          </a:p>
          <a:p>
            <a:endParaRPr lang="en-GB" dirty="0"/>
          </a:p>
          <a:p>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11</a:t>
            </a:fld>
            <a:endParaRPr lang="en-US"/>
          </a:p>
        </p:txBody>
      </p:sp>
    </p:spTree>
    <p:extLst>
      <p:ext uri="{BB962C8B-B14F-4D97-AF65-F5344CB8AC3E}">
        <p14:creationId xmlns:p14="http://schemas.microsoft.com/office/powerpoint/2010/main" val="1969450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NET satisfaction maintained since 2018/19 – consistent for 4 years</a:t>
            </a:r>
          </a:p>
          <a:p>
            <a:r>
              <a:rPr lang="en-GB" baseline="0" dirty="0"/>
              <a:t>ER more likely to be very satisfied than Hull (89% vs 85%)</a:t>
            </a:r>
          </a:p>
          <a:p>
            <a:r>
              <a:rPr lang="en-GB" baseline="0" dirty="0"/>
              <a:t>White vs BAME VERY satisfied (87% vs 80%)</a:t>
            </a:r>
          </a:p>
          <a:p>
            <a:r>
              <a:rPr lang="en-GB" baseline="0" dirty="0"/>
              <a:t>Hull vs ER VERY satisfied (85% vs 89%)</a:t>
            </a:r>
          </a:p>
          <a:p>
            <a:r>
              <a:rPr lang="en-GB" dirty="0"/>
              <a:t>Increases in VERY satisfied: Dental services +21%; Primary Care +13%</a:t>
            </a:r>
          </a:p>
          <a:p>
            <a:r>
              <a:rPr lang="en-GB" dirty="0"/>
              <a:t>Decreases in VERY satisfied: Pain management -21%</a:t>
            </a:r>
            <a:endParaRPr lang="en-GB" baseline="0" dirty="0"/>
          </a:p>
          <a:p>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12</a:t>
            </a:fld>
            <a:endParaRPr lang="en-US"/>
          </a:p>
        </p:txBody>
      </p:sp>
    </p:spTree>
    <p:extLst>
      <p:ext uri="{BB962C8B-B14F-4D97-AF65-F5344CB8AC3E}">
        <p14:creationId xmlns:p14="http://schemas.microsoft.com/office/powerpoint/2010/main" val="4149531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White vs BAME VERY satisfied (87% vs 80%)</a:t>
            </a:r>
          </a:p>
          <a:p>
            <a:r>
              <a:rPr lang="en-GB" baseline="0" dirty="0"/>
              <a:t>Hull vs ER VERY satisfied (85% vs 89%)</a:t>
            </a:r>
          </a:p>
          <a:p>
            <a:r>
              <a:rPr lang="en-GB" baseline="0" dirty="0"/>
              <a:t>Older patients more satisfied</a:t>
            </a:r>
          </a:p>
        </p:txBody>
      </p:sp>
      <p:sp>
        <p:nvSpPr>
          <p:cNvPr id="4" name="Slide Number Placeholder 3"/>
          <p:cNvSpPr>
            <a:spLocks noGrp="1"/>
          </p:cNvSpPr>
          <p:nvPr>
            <p:ph type="sldNum" sz="quarter" idx="5"/>
          </p:nvPr>
        </p:nvSpPr>
        <p:spPr/>
        <p:txBody>
          <a:bodyPr/>
          <a:lstStyle/>
          <a:p>
            <a:fld id="{54EE8094-4BBF-49F0-BB98-51F343BC1815}" type="slidenum">
              <a:rPr lang="en-US" smtClean="0"/>
              <a:t>13</a:t>
            </a:fld>
            <a:endParaRPr lang="en-US"/>
          </a:p>
        </p:txBody>
      </p:sp>
    </p:spTree>
    <p:extLst>
      <p:ext uri="{BB962C8B-B14F-4D97-AF65-F5344CB8AC3E}">
        <p14:creationId xmlns:p14="http://schemas.microsoft.com/office/powerpoint/2010/main" val="138776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14</a:t>
            </a:fld>
            <a:endParaRPr lang="en-US"/>
          </a:p>
        </p:txBody>
      </p:sp>
    </p:spTree>
    <p:extLst>
      <p:ext uri="{BB962C8B-B14F-4D97-AF65-F5344CB8AC3E}">
        <p14:creationId xmlns:p14="http://schemas.microsoft.com/office/powerpoint/2010/main" val="2487703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drop in satisfaction since 2018/19 (NET satisfied)</a:t>
            </a:r>
          </a:p>
          <a:p>
            <a:r>
              <a:rPr lang="en-GB" dirty="0"/>
              <a:t>Significant difference between White/BAME for VERY satisfied (82% vs 69%)</a:t>
            </a:r>
          </a:p>
          <a:p>
            <a:r>
              <a:rPr lang="en-GB" dirty="0"/>
              <a:t>Significant difference between Hull/ER for VERY satisfied (79% vs 85%)</a:t>
            </a:r>
          </a:p>
          <a:p>
            <a:r>
              <a:rPr lang="en-GB" dirty="0"/>
              <a:t>Increases in VERY satisfied: Primary Care +17%; Dental Services +19%; Psychological Wellbeing +6%</a:t>
            </a:r>
          </a:p>
          <a:p>
            <a:r>
              <a:rPr lang="en-GB" dirty="0"/>
              <a:t>Decreases in VERY satisfied: Pain Management -22%; Therapies and Rehab -6% </a:t>
            </a:r>
          </a:p>
          <a:p>
            <a:r>
              <a:rPr lang="en-GB" dirty="0"/>
              <a:t>Directorate: Health &amp; Wellbeing (77%) vs Integrated Community Care (86%) VERY Satisfied</a:t>
            </a:r>
          </a:p>
        </p:txBody>
      </p:sp>
      <p:sp>
        <p:nvSpPr>
          <p:cNvPr id="4" name="Slide Number Placeholder 3"/>
          <p:cNvSpPr>
            <a:spLocks noGrp="1"/>
          </p:cNvSpPr>
          <p:nvPr>
            <p:ph type="sldNum" sz="quarter" idx="10"/>
          </p:nvPr>
        </p:nvSpPr>
        <p:spPr/>
        <p:txBody>
          <a:bodyPr/>
          <a:lstStyle/>
          <a:p>
            <a:fld id="{54EE8094-4BBF-49F0-BB98-51F343BC1815}" type="slidenum">
              <a:rPr lang="en-US" smtClean="0"/>
              <a:t>15</a:t>
            </a:fld>
            <a:endParaRPr lang="en-US"/>
          </a:p>
        </p:txBody>
      </p:sp>
    </p:spTree>
    <p:extLst>
      <p:ext uri="{BB962C8B-B14F-4D97-AF65-F5344CB8AC3E}">
        <p14:creationId xmlns:p14="http://schemas.microsoft.com/office/powerpoint/2010/main" val="573732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Significant difference between White/BAME for VERY satisfied (82% vs 69%)</a:t>
            </a:r>
          </a:p>
          <a:p>
            <a:r>
              <a:rPr lang="en-GB" dirty="0"/>
              <a:t>Significant difference between Hull/ER for VERY satisfied (79% vs 85%)</a:t>
            </a:r>
          </a:p>
          <a:p>
            <a:r>
              <a:rPr lang="en-GB" dirty="0"/>
              <a:t>Older people more satisfied</a:t>
            </a:r>
          </a:p>
        </p:txBody>
      </p:sp>
      <p:sp>
        <p:nvSpPr>
          <p:cNvPr id="4" name="Slide Number Placeholder 3"/>
          <p:cNvSpPr>
            <a:spLocks noGrp="1"/>
          </p:cNvSpPr>
          <p:nvPr>
            <p:ph type="sldNum" sz="quarter" idx="5"/>
          </p:nvPr>
        </p:nvSpPr>
        <p:spPr/>
        <p:txBody>
          <a:bodyPr/>
          <a:lstStyle/>
          <a:p>
            <a:fld id="{54EE8094-4BBF-49F0-BB98-51F343BC1815}" type="slidenum">
              <a:rPr lang="en-US" smtClean="0"/>
              <a:t>16</a:t>
            </a:fld>
            <a:endParaRPr lang="en-US"/>
          </a:p>
        </p:txBody>
      </p:sp>
    </p:spTree>
    <p:extLst>
      <p:ext uri="{BB962C8B-B14F-4D97-AF65-F5344CB8AC3E}">
        <p14:creationId xmlns:p14="http://schemas.microsoft.com/office/powerpoint/2010/main" val="2523304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EE8094-4BBF-49F0-BB98-51F343BC1815}" type="slidenum">
              <a:rPr lang="en-US" smtClean="0"/>
              <a:t>17</a:t>
            </a:fld>
            <a:endParaRPr lang="en-US"/>
          </a:p>
        </p:txBody>
      </p:sp>
    </p:spTree>
    <p:extLst>
      <p:ext uri="{BB962C8B-B14F-4D97-AF65-F5344CB8AC3E}">
        <p14:creationId xmlns:p14="http://schemas.microsoft.com/office/powerpoint/2010/main" val="4235394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Increase of 2% since 2018/19 (NET Likely) – All time high</a:t>
            </a:r>
          </a:p>
          <a:p>
            <a:r>
              <a:rPr lang="en-GB" baseline="0" dirty="0"/>
              <a:t>White patients more likely to be EXTREMELY likely to recommend than BAME (60% vs 43%)</a:t>
            </a:r>
          </a:p>
          <a:p>
            <a:r>
              <a:rPr lang="en-GB" baseline="0" dirty="0"/>
              <a:t>Disability more likely to be EXTREMELY likely to recommend than non disabled (69% vs 55%)</a:t>
            </a:r>
          </a:p>
          <a:p>
            <a:r>
              <a:rPr lang="en-GB" baseline="0" dirty="0"/>
              <a:t>6 services attained 100% compared to 5 during 2018/19</a:t>
            </a:r>
          </a:p>
          <a:p>
            <a:r>
              <a:rPr lang="en-GB" baseline="0" dirty="0"/>
              <a:t>Increases in likeliness overall: Dental +13%; Primary Care +10%</a:t>
            </a:r>
          </a:p>
          <a:p>
            <a:r>
              <a:rPr lang="en-GB" baseline="0" dirty="0"/>
              <a:t>Decreases in likeliness overall: Pain management -8%</a:t>
            </a:r>
          </a:p>
          <a:p>
            <a:r>
              <a:rPr lang="en-GB" baseline="0" dirty="0"/>
              <a:t>No less than 9 in every 10 would recommend across all services – improvement on 2018/19</a:t>
            </a:r>
          </a:p>
          <a:p>
            <a:r>
              <a:rPr lang="en-GB" dirty="0"/>
              <a:t>Directorate: Health &amp; Wellbeing (52%) vs Integrated Community Care (69%) VERY Likely</a:t>
            </a:r>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54EE8094-4BBF-49F0-BB98-51F343BC1815}" type="slidenum">
              <a:rPr lang="en-US" smtClean="0"/>
              <a:t>18</a:t>
            </a:fld>
            <a:endParaRPr lang="en-US"/>
          </a:p>
        </p:txBody>
      </p:sp>
    </p:spTree>
    <p:extLst>
      <p:ext uri="{BB962C8B-B14F-4D97-AF65-F5344CB8AC3E}">
        <p14:creationId xmlns:p14="http://schemas.microsoft.com/office/powerpoint/2010/main" val="3943302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White patients more likely to be EXTREMELY likely to recommend than BAME (60% vs 43%)</a:t>
            </a:r>
          </a:p>
          <a:p>
            <a:r>
              <a:rPr lang="en-GB" baseline="0" dirty="0"/>
              <a:t>Disability more likely to be EXTREMELY likely to recommend than non disabled (69% vs 55%)</a:t>
            </a:r>
          </a:p>
          <a:p>
            <a:r>
              <a:rPr lang="en-GB" dirty="0"/>
              <a:t>Older patients more likely to recommend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Significant difference between Hull/ER for EXTREMELY Likely (52% vs 69%)</a:t>
            </a:r>
          </a:p>
          <a:p>
            <a:endParaRPr lang="en-GB" dirty="0"/>
          </a:p>
        </p:txBody>
      </p:sp>
      <p:sp>
        <p:nvSpPr>
          <p:cNvPr id="4" name="Slide Number Placeholder 3"/>
          <p:cNvSpPr>
            <a:spLocks noGrp="1"/>
          </p:cNvSpPr>
          <p:nvPr>
            <p:ph type="sldNum" sz="quarter" idx="5"/>
          </p:nvPr>
        </p:nvSpPr>
        <p:spPr/>
        <p:txBody>
          <a:bodyPr/>
          <a:lstStyle/>
          <a:p>
            <a:fld id="{54EE8094-4BBF-49F0-BB98-51F343BC1815}" type="slidenum">
              <a:rPr lang="en-US" smtClean="0"/>
              <a:t>19</a:t>
            </a:fld>
            <a:endParaRPr lang="en-US"/>
          </a:p>
        </p:txBody>
      </p:sp>
    </p:spTree>
    <p:extLst>
      <p:ext uri="{BB962C8B-B14F-4D97-AF65-F5344CB8AC3E}">
        <p14:creationId xmlns:p14="http://schemas.microsoft.com/office/powerpoint/2010/main" val="34032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54EE8094-4BBF-49F0-BB98-51F343BC1815}" type="slidenum">
              <a:rPr lang="en-US" smtClean="0"/>
              <a:t>2</a:t>
            </a:fld>
            <a:endParaRPr lang="en-US"/>
          </a:p>
        </p:txBody>
      </p:sp>
    </p:spTree>
    <p:extLst>
      <p:ext uri="{BB962C8B-B14F-4D97-AF65-F5344CB8AC3E}">
        <p14:creationId xmlns:p14="http://schemas.microsoft.com/office/powerpoint/2010/main" val="908582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EE8094-4BBF-49F0-BB98-51F343BC1815}" type="slidenum">
              <a:rPr lang="en-US" smtClean="0"/>
              <a:t>20</a:t>
            </a:fld>
            <a:endParaRPr lang="en-US"/>
          </a:p>
        </p:txBody>
      </p:sp>
    </p:spTree>
    <p:extLst>
      <p:ext uri="{BB962C8B-B14F-4D97-AF65-F5344CB8AC3E}">
        <p14:creationId xmlns:p14="http://schemas.microsoft.com/office/powerpoint/2010/main" val="1042038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EE8094-4BBF-49F0-BB98-51F343BC1815}" type="slidenum">
              <a:rPr lang="en-US" smtClean="0"/>
              <a:t>22</a:t>
            </a:fld>
            <a:endParaRPr lang="en-US"/>
          </a:p>
        </p:txBody>
      </p:sp>
    </p:spTree>
    <p:extLst>
      <p:ext uri="{BB962C8B-B14F-4D97-AF65-F5344CB8AC3E}">
        <p14:creationId xmlns:p14="http://schemas.microsoft.com/office/powerpoint/2010/main" val="11438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EE8094-4BBF-49F0-BB98-51F343BC1815}" type="slidenum">
              <a:rPr lang="en-US" smtClean="0"/>
              <a:t>3</a:t>
            </a:fld>
            <a:endParaRPr lang="en-US"/>
          </a:p>
        </p:txBody>
      </p:sp>
    </p:spTree>
    <p:extLst>
      <p:ext uri="{BB962C8B-B14F-4D97-AF65-F5344CB8AC3E}">
        <p14:creationId xmlns:p14="http://schemas.microsoft.com/office/powerpoint/2010/main" val="238442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NET satisfaction maintained since 2018/19</a:t>
            </a:r>
          </a:p>
          <a:p>
            <a:r>
              <a:rPr lang="en-GB" baseline="0" dirty="0"/>
              <a:t>White (94%) vs BAME (88%) NET satisfied; White (71%) vs BAME (54%) VERY satisfied</a:t>
            </a:r>
          </a:p>
          <a:p>
            <a:r>
              <a:rPr lang="en-GB" baseline="0" dirty="0"/>
              <a:t>Non-disabled (76%) vs Disabled (67%) VERY satisfied</a:t>
            </a:r>
          </a:p>
          <a:p>
            <a:r>
              <a:rPr lang="en-GB" baseline="0" dirty="0"/>
              <a:t>Hull (68%) vs ER (73%) VERY satisfied</a:t>
            </a:r>
          </a:p>
          <a:p>
            <a:r>
              <a:rPr lang="en-GB" dirty="0"/>
              <a:t>Directorate: Health &amp; Wellbeing (65%) vs Integrated Community Care (76%) VERY Satisfied</a:t>
            </a:r>
          </a:p>
        </p:txBody>
      </p:sp>
      <p:sp>
        <p:nvSpPr>
          <p:cNvPr id="4" name="Slide Number Placeholder 3"/>
          <p:cNvSpPr>
            <a:spLocks noGrp="1"/>
          </p:cNvSpPr>
          <p:nvPr>
            <p:ph type="sldNum" sz="quarter" idx="10"/>
          </p:nvPr>
        </p:nvSpPr>
        <p:spPr/>
        <p:txBody>
          <a:bodyPr/>
          <a:lstStyle/>
          <a:p>
            <a:fld id="{54EE8094-4BBF-49F0-BB98-51F343BC1815}" type="slidenum">
              <a:rPr lang="en-US" smtClean="0"/>
              <a:t>4</a:t>
            </a:fld>
            <a:endParaRPr lang="en-US"/>
          </a:p>
        </p:txBody>
      </p:sp>
    </p:spTree>
    <p:extLst>
      <p:ext uri="{BB962C8B-B14F-4D97-AF65-F5344CB8AC3E}">
        <p14:creationId xmlns:p14="http://schemas.microsoft.com/office/powerpoint/2010/main" val="368033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Increase from 2018/19 (32% +4%); closer to 2017/18 (39%)</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Scores consistent. Getting Through (+1% from 2018/19) and Navigating Automated System (-6% from 2018/19) consistently lower amongst aspects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Getting through NET Satisfaction: Primary Care 63%); Integrated Urgent Care 76% / White (85% vs BAME (59%) small sample of BAME (24) / Hull (81%) vs ER (89%)</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Automated Phone System NET Satisfaction: Primary care 62%; Integrated Urgent Care 69% / White (78% vs BAME (55%) small sample of BAME (16) / Hull (74%) vs ER (86%)</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5</a:t>
            </a:fld>
            <a:endParaRPr lang="en-US"/>
          </a:p>
        </p:txBody>
      </p:sp>
    </p:spTree>
    <p:extLst>
      <p:ext uri="{BB962C8B-B14F-4D97-AF65-F5344CB8AC3E}">
        <p14:creationId xmlns:p14="http://schemas.microsoft.com/office/powerpoint/2010/main" val="124001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Date and time +1% since 2018/19</a:t>
            </a:r>
          </a:p>
          <a:p>
            <a:r>
              <a:rPr lang="en-GB" dirty="0"/>
              <a:t>Location +1% since 2018/19</a:t>
            </a:r>
          </a:p>
          <a:p>
            <a:r>
              <a:rPr lang="en-GB" dirty="0"/>
              <a:t>Out of hours + 5% since 2018/19</a:t>
            </a:r>
          </a:p>
          <a:p>
            <a:r>
              <a:rPr lang="en-GB" dirty="0"/>
              <a:t>+4% of appointments changed or cancelled since 2018/19</a:t>
            </a:r>
          </a:p>
        </p:txBody>
      </p:sp>
      <p:sp>
        <p:nvSpPr>
          <p:cNvPr id="4" name="Slide Number Placeholder 3"/>
          <p:cNvSpPr>
            <a:spLocks noGrp="1"/>
          </p:cNvSpPr>
          <p:nvPr>
            <p:ph type="sldNum" sz="quarter" idx="10"/>
          </p:nvPr>
        </p:nvSpPr>
        <p:spPr/>
        <p:txBody>
          <a:bodyPr/>
          <a:lstStyle/>
          <a:p>
            <a:fld id="{54EE8094-4BBF-49F0-BB98-51F343BC1815}" type="slidenum">
              <a:rPr lang="en-US" smtClean="0"/>
              <a:t>6</a:t>
            </a:fld>
            <a:endParaRPr lang="en-US"/>
          </a:p>
        </p:txBody>
      </p:sp>
    </p:spTree>
    <p:extLst>
      <p:ext uri="{BB962C8B-B14F-4D97-AF65-F5344CB8AC3E}">
        <p14:creationId xmlns:p14="http://schemas.microsoft.com/office/powerpoint/2010/main" val="98414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Consistently high – knowledge of medical history -1% from 2018/19</a:t>
            </a:r>
          </a:p>
          <a:p>
            <a:r>
              <a:rPr lang="en-GB" baseline="0" dirty="0"/>
              <a:t>Care and Concern: White (98%) vs BAME (92%)</a:t>
            </a:r>
          </a:p>
          <a:p>
            <a:r>
              <a:rPr lang="en-GB" baseline="0" dirty="0"/>
              <a:t>Taking Problems Seriously: White (97%) vs BAME (91%)</a:t>
            </a:r>
          </a:p>
          <a:p>
            <a:r>
              <a:rPr lang="en-GB" baseline="0" dirty="0"/>
              <a:t>Respectful: White (98%) vs BAME (94%)</a:t>
            </a:r>
          </a:p>
          <a:p>
            <a:r>
              <a:rPr lang="en-GB" baseline="0" dirty="0"/>
              <a:t>Trust: White (98%) vs BAME (91%)</a:t>
            </a:r>
          </a:p>
          <a:p>
            <a:r>
              <a:rPr lang="en-GB" baseline="0" dirty="0"/>
              <a:t>ER generally 1 or 2% higher than Hull</a:t>
            </a:r>
          </a:p>
          <a:p>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7</a:t>
            </a:fld>
            <a:endParaRPr lang="en-US"/>
          </a:p>
        </p:txBody>
      </p:sp>
    </p:spTree>
    <p:extLst>
      <p:ext uri="{BB962C8B-B14F-4D97-AF65-F5344CB8AC3E}">
        <p14:creationId xmlns:p14="http://schemas.microsoft.com/office/powerpoint/2010/main" val="702940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Explanation of take/apply medicines +2% since 2018/19</a:t>
            </a:r>
          </a:p>
          <a:p>
            <a:r>
              <a:rPr lang="en-GB" dirty="0"/>
              <a:t>Average score for VERY satisfied across 8 statements: Carers 100%; Evolve 100%, Dental 95% / Sexual Health 78%; 0-19 79%; Primary Care 81%</a:t>
            </a:r>
          </a:p>
          <a:p>
            <a:r>
              <a:rPr lang="en-GB" dirty="0"/>
              <a:t>Answering any questions: White (88%) vs BAME (79%) VERY satisfied</a:t>
            </a:r>
          </a:p>
          <a:p>
            <a:r>
              <a:rPr lang="en-GB" dirty="0"/>
              <a:t>Listening: White (88%) vs BAME (78%) VERY satisfied</a:t>
            </a:r>
          </a:p>
          <a:p>
            <a:r>
              <a:rPr lang="en-GB" dirty="0"/>
              <a:t>Communicating: White (88%) vs BAME (80%) VERY satisfied</a:t>
            </a:r>
          </a:p>
          <a:p>
            <a:r>
              <a:rPr lang="en-GB" dirty="0"/>
              <a:t>On average ER patients more likely to be VERY satisfied (91% vs 84 Hull)</a:t>
            </a:r>
          </a:p>
          <a:p>
            <a:r>
              <a:rPr lang="en-GB" dirty="0"/>
              <a:t>53% reduction of story vs 46% 2018/19 +7% experienced reduction in telling story</a:t>
            </a:r>
          </a:p>
          <a:p>
            <a:r>
              <a:rPr lang="en-GB" dirty="0"/>
              <a:t> </a:t>
            </a:r>
          </a:p>
          <a:p>
            <a:endParaRPr lang="en-GB" dirty="0"/>
          </a:p>
        </p:txBody>
      </p:sp>
      <p:sp>
        <p:nvSpPr>
          <p:cNvPr id="4" name="Slide Number Placeholder 3"/>
          <p:cNvSpPr>
            <a:spLocks noGrp="1"/>
          </p:cNvSpPr>
          <p:nvPr>
            <p:ph type="sldNum" sz="quarter" idx="10"/>
          </p:nvPr>
        </p:nvSpPr>
        <p:spPr/>
        <p:txBody>
          <a:bodyPr/>
          <a:lstStyle/>
          <a:p>
            <a:fld id="{54EE8094-4BBF-49F0-BB98-51F343BC1815}" type="slidenum">
              <a:rPr lang="en-US" smtClean="0"/>
              <a:t>8</a:t>
            </a:fld>
            <a:endParaRPr lang="en-US"/>
          </a:p>
        </p:txBody>
      </p:sp>
    </p:spTree>
    <p:extLst>
      <p:ext uri="{BB962C8B-B14F-4D97-AF65-F5344CB8AC3E}">
        <p14:creationId xmlns:p14="http://schemas.microsoft.com/office/powerpoint/2010/main" val="158506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Management of condition -3% since 2018/19</a:t>
            </a:r>
          </a:p>
          <a:p>
            <a:r>
              <a:rPr lang="en-GB" dirty="0"/>
              <a:t>Quality of life -4% reduction since 2018/19</a:t>
            </a:r>
          </a:p>
          <a:p>
            <a:r>
              <a:rPr lang="en-GB" dirty="0"/>
              <a:t>Setting targets for self care +2% agree +7% disagree since 2018/19</a:t>
            </a:r>
          </a:p>
          <a:p>
            <a:r>
              <a:rPr lang="en-GB" dirty="0"/>
              <a:t>Support for long term care +5% since 2018/19</a:t>
            </a:r>
          </a:p>
        </p:txBody>
      </p:sp>
      <p:sp>
        <p:nvSpPr>
          <p:cNvPr id="4" name="Slide Number Placeholder 3"/>
          <p:cNvSpPr>
            <a:spLocks noGrp="1"/>
          </p:cNvSpPr>
          <p:nvPr>
            <p:ph type="sldNum" sz="quarter" idx="10"/>
          </p:nvPr>
        </p:nvSpPr>
        <p:spPr/>
        <p:txBody>
          <a:bodyPr/>
          <a:lstStyle/>
          <a:p>
            <a:fld id="{54EE8094-4BBF-49F0-BB98-51F343BC1815}" type="slidenum">
              <a:rPr lang="en-US" smtClean="0"/>
              <a:t>9</a:t>
            </a:fld>
            <a:endParaRPr lang="en-US"/>
          </a:p>
        </p:txBody>
      </p:sp>
    </p:spTree>
    <p:extLst>
      <p:ext uri="{BB962C8B-B14F-4D97-AF65-F5344CB8AC3E}">
        <p14:creationId xmlns:p14="http://schemas.microsoft.com/office/powerpoint/2010/main" val="348444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DBB921-F704-45A5-92AD-BFBF7BA60665}" type="datetime1">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315861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5A9985-7784-453D-95E4-5848D5F7822A}" type="datetime1">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325884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933CB-DE13-4306-B43A-1EA1F3E1584A}" type="datetime1">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77229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2"/>
          <p:cNvSpPr>
            <a:spLocks noChangeArrowheads="1"/>
          </p:cNvSpPr>
          <p:nvPr userDrawn="1"/>
        </p:nvSpPr>
        <p:spPr bwMode="auto">
          <a:xfrm>
            <a:off x="0" y="6278880"/>
            <a:ext cx="12192000" cy="579120"/>
          </a:xfrm>
          <a:prstGeom prst="rect">
            <a:avLst/>
          </a:prstGeom>
          <a:solidFill>
            <a:srgbClr val="DFEBF7"/>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544299" y="6413498"/>
            <a:ext cx="519793" cy="365125"/>
          </a:xfrm>
        </p:spPr>
        <p:txBody>
          <a:bodyPr/>
          <a:lstStyle>
            <a:lvl1pPr>
              <a:defRPr b="1">
                <a:solidFill>
                  <a:schemeClr val="tx1"/>
                </a:solidFill>
              </a:defRPr>
            </a:lvl1pPr>
          </a:lstStyle>
          <a:p>
            <a:fld id="{C6948BEF-FAAD-44AB-8E82-E2247398DED3}" type="slidenum">
              <a:rPr lang="en-US" smtClean="0"/>
              <a:pPr/>
              <a:t>‹#›</a:t>
            </a:fld>
            <a:endParaRPr lang="en-US"/>
          </a:p>
        </p:txBody>
      </p:sp>
      <p:sp>
        <p:nvSpPr>
          <p:cNvPr id="13" name="AutoShape 3"/>
          <p:cNvSpPr>
            <a:spLocks noChangeArrowheads="1"/>
          </p:cNvSpPr>
          <p:nvPr userDrawn="1"/>
        </p:nvSpPr>
        <p:spPr bwMode="auto">
          <a:xfrm rot="9784130">
            <a:off x="9830624" y="6082081"/>
            <a:ext cx="703616" cy="631308"/>
          </a:xfrm>
          <a:prstGeom prst="triangle">
            <a:avLst>
              <a:gd name="adj" fmla="val 50000"/>
            </a:avLst>
          </a:prstGeom>
          <a:solidFill>
            <a:srgbClr val="FFFF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Tree>
    <p:extLst>
      <p:ext uri="{BB962C8B-B14F-4D97-AF65-F5344CB8AC3E}">
        <p14:creationId xmlns:p14="http://schemas.microsoft.com/office/powerpoint/2010/main" val="276747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38ABF-3E9C-4CDE-B5C8-E03103AE3B69}" type="datetime1">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95453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DA9B9-FCB2-434D-A318-0342EBCE5FA6}" type="datetime1">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118041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A61F50-8756-46E1-AA6A-0EC9FDFD9995}" type="datetime1">
              <a:rPr lang="en-US" smtClean="0"/>
              <a:t>7/31/2020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271342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3EC6D0-898A-4F01-81A2-A2BD981737EF}" type="datetime1">
              <a:rPr lang="en-US" smtClean="0"/>
              <a:t>7/31/2020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296037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32C94-02DB-4FDA-BB79-02282B63D55A}" type="datetime1">
              <a:rPr lang="en-US" smtClean="0"/>
              <a:t>7/31/2020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320280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0A79B2-D630-4ACA-B996-F1A86CC6AB7E}" type="datetime1">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49181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A96629-3E0B-4A60-A44E-4A4B9956AD14}" type="datetime1">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48BEF-FAAD-44AB-8E82-E2247398DED3}" type="slidenum">
              <a:rPr lang="en-US" smtClean="0"/>
              <a:t>‹#›</a:t>
            </a:fld>
            <a:endParaRPr lang="en-US"/>
          </a:p>
        </p:txBody>
      </p:sp>
    </p:spTree>
    <p:extLst>
      <p:ext uri="{BB962C8B-B14F-4D97-AF65-F5344CB8AC3E}">
        <p14:creationId xmlns:p14="http://schemas.microsoft.com/office/powerpoint/2010/main" val="387167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825D0-337C-40DE-A996-C70AEFBE286B}" type="datetime1">
              <a:rPr lang="en-US" smtClean="0"/>
              <a:t>7/31/2020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48BEF-FAAD-44AB-8E82-E2247398DED3}" type="slidenum">
              <a:rPr lang="en-US" smtClean="0"/>
              <a:t>‹#›</a:t>
            </a:fld>
            <a:endParaRPr lang="en-US"/>
          </a:p>
        </p:txBody>
      </p:sp>
    </p:spTree>
    <p:extLst>
      <p:ext uri="{BB962C8B-B14F-4D97-AF65-F5344CB8AC3E}">
        <p14:creationId xmlns:p14="http://schemas.microsoft.com/office/powerpoint/2010/main" val="80877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1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4/relationships/chartEx" Target="../charts/chartEx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in a room&#10;&#10;Description automatically generated">
            <a:extLst>
              <a:ext uri="{FF2B5EF4-FFF2-40B4-BE49-F238E27FC236}">
                <a16:creationId xmlns:a16="http://schemas.microsoft.com/office/drawing/2014/main" id="{0255637B-BFA8-4680-A93F-382F2A48F8B6}"/>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1323439"/>
            <a:ext cx="12192000" cy="4436301"/>
          </a:xfrm>
          <a:prstGeom prst="rect">
            <a:avLst/>
          </a:prstGeom>
        </p:spPr>
      </p:pic>
      <p:pic>
        <p:nvPicPr>
          <p:cNvPr id="5" name="Picture 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20436" y="5913622"/>
            <a:ext cx="1931658" cy="788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3656" y="5876596"/>
            <a:ext cx="1931657" cy="816355"/>
          </a:xfrm>
          <a:prstGeom prst="rect">
            <a:avLst/>
          </a:prstGeom>
        </p:spPr>
      </p:pic>
      <p:sp>
        <p:nvSpPr>
          <p:cNvPr id="7" name="TextBox 6"/>
          <p:cNvSpPr txBox="1"/>
          <p:nvPr/>
        </p:nvSpPr>
        <p:spPr>
          <a:xfrm>
            <a:off x="96254" y="0"/>
            <a:ext cx="12192000" cy="1323439"/>
          </a:xfrm>
          <a:prstGeom prst="rect">
            <a:avLst/>
          </a:prstGeom>
          <a:solidFill>
            <a:schemeClr val="bg1"/>
          </a:solidFill>
          <a:ln w="28575">
            <a:noFill/>
          </a:ln>
          <a:effectLst/>
        </p:spPr>
        <p:txBody>
          <a:bodyPr wrap="square" rtlCol="0">
            <a:spAutoFit/>
          </a:bodyPr>
          <a:lstStyle/>
          <a:p>
            <a:r>
              <a:rPr lang="en-GB" sz="4000" dirty="0">
                <a:solidFill>
                  <a:schemeClr val="tx1">
                    <a:lumMod val="65000"/>
                    <a:lumOff val="35000"/>
                  </a:schemeClr>
                </a:solidFill>
              </a:rPr>
              <a:t>Patient Satisfaction Survey 2019/20</a:t>
            </a:r>
          </a:p>
          <a:p>
            <a:r>
              <a:rPr lang="en-GB" sz="4000" dirty="0">
                <a:solidFill>
                  <a:schemeClr val="tx1">
                    <a:lumMod val="65000"/>
                    <a:lumOff val="35000"/>
                  </a:schemeClr>
                </a:solidFill>
              </a:rPr>
              <a:t>Key Findings</a:t>
            </a:r>
          </a:p>
        </p:txBody>
      </p:sp>
    </p:spTree>
    <p:extLst>
      <p:ext uri="{BB962C8B-B14F-4D97-AF65-F5344CB8AC3E}">
        <p14:creationId xmlns:p14="http://schemas.microsoft.com/office/powerpoint/2010/main" val="263596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363" y="306893"/>
            <a:ext cx="11545274" cy="1325563"/>
          </a:xfrm>
        </p:spPr>
        <p:txBody>
          <a:bodyPr>
            <a:normAutofit fontScale="90000"/>
          </a:bodyPr>
          <a:lstStyle/>
          <a:p>
            <a:r>
              <a:rPr lang="en-US" dirty="0">
                <a:solidFill>
                  <a:schemeClr val="tx1">
                    <a:lumMod val="65000"/>
                    <a:lumOff val="35000"/>
                  </a:schemeClr>
                </a:solidFill>
                <a:latin typeface="+mn-lt"/>
              </a:rPr>
              <a:t>More than 9 in every 10 confident information is kept securely and only accessed by those involved in care</a:t>
            </a:r>
          </a:p>
        </p:txBody>
      </p:sp>
      <p:sp>
        <p:nvSpPr>
          <p:cNvPr id="16" name="TextBox 15"/>
          <p:cNvSpPr txBox="1"/>
          <p:nvPr/>
        </p:nvSpPr>
        <p:spPr>
          <a:xfrm>
            <a:off x="213062" y="6281837"/>
            <a:ext cx="9605639" cy="600164"/>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100" dirty="0">
                <a:solidFill>
                  <a:schemeClr val="tx1">
                    <a:lumMod val="75000"/>
                    <a:lumOff val="25000"/>
                  </a:schemeClr>
                </a:solidFill>
              </a:rPr>
              <a:t>Q25 </a:t>
            </a:r>
            <a:r>
              <a:rPr lang="en-GB" sz="1100" dirty="0"/>
              <a:t>Are you confident that information about you is kept securely?</a:t>
            </a:r>
          </a:p>
          <a:p>
            <a:pPr>
              <a:defRPr sz="1200" b="0" i="0" u="none" strike="noStrike" kern="1200" baseline="0">
                <a:solidFill>
                  <a:prstClr val="black">
                    <a:lumMod val="75000"/>
                    <a:lumOff val="25000"/>
                  </a:prstClr>
                </a:solidFill>
                <a:latin typeface="+mn-lt"/>
                <a:ea typeface="+mn-ea"/>
                <a:cs typeface="+mn-cs"/>
              </a:defRPr>
            </a:pPr>
            <a:r>
              <a:rPr lang="en-GB" sz="1100" dirty="0"/>
              <a:t>Q26 Are you confident that information about you is only accessed by people directly involved in your care?</a:t>
            </a:r>
          </a:p>
          <a:p>
            <a:pPr>
              <a:defRPr sz="1200" b="0" i="0" u="none" strike="noStrike" kern="1200" baseline="0">
                <a:solidFill>
                  <a:prstClr val="black">
                    <a:lumMod val="75000"/>
                    <a:lumOff val="25000"/>
                  </a:prstClr>
                </a:solidFill>
                <a:latin typeface="+mn-lt"/>
                <a:ea typeface="+mn-ea"/>
                <a:cs typeface="+mn-cs"/>
              </a:defRPr>
            </a:pPr>
            <a:r>
              <a:rPr lang="en-GB" sz="1100" dirty="0"/>
              <a:t>Q27 Are you satisfied that you are kept up-to-date about how information about you is used and shared?</a:t>
            </a:r>
          </a:p>
        </p:txBody>
      </p:sp>
      <p:sp>
        <p:nvSpPr>
          <p:cNvPr id="2" name="TextBox 1"/>
          <p:cNvSpPr txBox="1"/>
          <p:nvPr/>
        </p:nvSpPr>
        <p:spPr>
          <a:xfrm>
            <a:off x="1597978" y="2389974"/>
            <a:ext cx="3417903" cy="523220"/>
          </a:xfrm>
          <a:prstGeom prst="rect">
            <a:avLst/>
          </a:prstGeom>
          <a:noFill/>
        </p:spPr>
        <p:txBody>
          <a:bodyPr wrap="square" rtlCol="0">
            <a:spAutoFit/>
          </a:bodyPr>
          <a:lstStyle/>
          <a:p>
            <a:pPr algn="r"/>
            <a:r>
              <a:rPr lang="en-GB" sz="1400" dirty="0">
                <a:solidFill>
                  <a:schemeClr val="tx1">
                    <a:lumMod val="75000"/>
                    <a:lumOff val="25000"/>
                  </a:schemeClr>
                </a:solidFill>
              </a:rPr>
              <a:t>Are you confident that information about you is kept securely?</a:t>
            </a:r>
          </a:p>
        </p:txBody>
      </p:sp>
      <p:sp>
        <p:nvSpPr>
          <p:cNvPr id="3" name="TextBox 2"/>
          <p:cNvSpPr txBox="1"/>
          <p:nvPr/>
        </p:nvSpPr>
        <p:spPr>
          <a:xfrm>
            <a:off x="932153" y="3577688"/>
            <a:ext cx="4083728" cy="523220"/>
          </a:xfrm>
          <a:prstGeom prst="rect">
            <a:avLst/>
          </a:prstGeom>
          <a:noFill/>
        </p:spPr>
        <p:txBody>
          <a:bodyPr wrap="square" rtlCol="0">
            <a:spAutoFit/>
          </a:bodyPr>
          <a:lstStyle/>
          <a:p>
            <a:pPr algn="r"/>
            <a:r>
              <a:rPr lang="en-GB" sz="1400" dirty="0">
                <a:solidFill>
                  <a:schemeClr val="tx1">
                    <a:lumMod val="75000"/>
                    <a:lumOff val="25000"/>
                  </a:schemeClr>
                </a:solidFill>
              </a:rPr>
              <a:t>Are you confident that information about you is only accessed by people directly involved in your care?</a:t>
            </a:r>
          </a:p>
        </p:txBody>
      </p:sp>
      <p:sp>
        <p:nvSpPr>
          <p:cNvPr id="5" name="TextBox 4"/>
          <p:cNvSpPr txBox="1"/>
          <p:nvPr/>
        </p:nvSpPr>
        <p:spPr>
          <a:xfrm>
            <a:off x="648067" y="4860244"/>
            <a:ext cx="4367814" cy="523220"/>
          </a:xfrm>
          <a:prstGeom prst="rect">
            <a:avLst/>
          </a:prstGeom>
          <a:noFill/>
        </p:spPr>
        <p:txBody>
          <a:bodyPr wrap="square" rtlCol="0">
            <a:spAutoFit/>
          </a:bodyPr>
          <a:lstStyle/>
          <a:p>
            <a:pPr algn="r"/>
            <a:r>
              <a:rPr lang="en-GB" sz="1400" dirty="0">
                <a:solidFill>
                  <a:schemeClr val="tx1">
                    <a:lumMod val="75000"/>
                    <a:lumOff val="25000"/>
                  </a:schemeClr>
                </a:solidFill>
              </a:rPr>
              <a:t>Are you satisfied that you are kept up-to-date about how information about you is used and shared?</a:t>
            </a:r>
            <a:endParaRPr lang="en-GB" sz="1400" dirty="0"/>
          </a:p>
        </p:txBody>
      </p:sp>
      <p:graphicFrame>
        <p:nvGraphicFramePr>
          <p:cNvPr id="9" name="Chart 8">
            <a:extLst>
              <a:ext uri="{FF2B5EF4-FFF2-40B4-BE49-F238E27FC236}">
                <a16:creationId xmlns:a16="http://schemas.microsoft.com/office/drawing/2014/main" id="{00000000-0008-0000-0700-00001B000000}"/>
              </a:ext>
            </a:extLst>
          </p:cNvPr>
          <p:cNvGraphicFramePr>
            <a:graphicFrameLocks/>
          </p:cNvGraphicFramePr>
          <p:nvPr>
            <p:extLst>
              <p:ext uri="{D42A27DB-BD31-4B8C-83A1-F6EECF244321}">
                <p14:modId xmlns:p14="http://schemas.microsoft.com/office/powerpoint/2010/main" val="60433080"/>
              </p:ext>
            </p:extLst>
          </p:nvPr>
        </p:nvGraphicFramePr>
        <p:xfrm>
          <a:off x="5282214" y="1309037"/>
          <a:ext cx="5727376" cy="4687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7289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363" y="306893"/>
            <a:ext cx="11545274" cy="1325563"/>
          </a:xfrm>
        </p:spPr>
        <p:txBody>
          <a:bodyPr>
            <a:normAutofit/>
          </a:bodyPr>
          <a:lstStyle/>
          <a:p>
            <a:r>
              <a:rPr lang="en-US" dirty="0">
                <a:solidFill>
                  <a:schemeClr val="tx1">
                    <a:lumMod val="65000"/>
                    <a:lumOff val="35000"/>
                  </a:schemeClr>
                </a:solidFill>
                <a:latin typeface="+mn-lt"/>
              </a:rPr>
              <a:t>Vast majority satisfied with opportunities to give feedback and would raise any concerns</a:t>
            </a:r>
          </a:p>
        </p:txBody>
      </p:sp>
      <p:sp>
        <p:nvSpPr>
          <p:cNvPr id="16" name="TextBox 15"/>
          <p:cNvSpPr txBox="1"/>
          <p:nvPr/>
        </p:nvSpPr>
        <p:spPr>
          <a:xfrm>
            <a:off x="174561" y="6335663"/>
            <a:ext cx="9605639" cy="430887"/>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100" dirty="0">
                <a:solidFill>
                  <a:schemeClr val="tx1">
                    <a:lumMod val="75000"/>
                    <a:lumOff val="25000"/>
                  </a:schemeClr>
                </a:solidFill>
              </a:rPr>
              <a:t>Q24 How satisfied are you with the opportunities to give feedback about the service or make a complaint?</a:t>
            </a:r>
          </a:p>
          <a:p>
            <a:pPr>
              <a:defRPr sz="1200" b="0" i="0" u="none" strike="noStrike" kern="1200" baseline="0">
                <a:solidFill>
                  <a:prstClr val="black">
                    <a:lumMod val="75000"/>
                    <a:lumOff val="25000"/>
                  </a:prstClr>
                </a:solidFill>
                <a:latin typeface="+mn-lt"/>
                <a:ea typeface="+mn-ea"/>
                <a:cs typeface="+mn-cs"/>
              </a:defRPr>
            </a:pPr>
            <a:r>
              <a:rPr lang="en-GB" sz="1100" dirty="0"/>
              <a:t>Q25 If you were not happy with the service you received or had concerns, would you raise them?</a:t>
            </a:r>
          </a:p>
        </p:txBody>
      </p:sp>
      <p:graphicFrame>
        <p:nvGraphicFramePr>
          <p:cNvPr id="7" name="Chart 6">
            <a:extLst>
              <a:ext uri="{FF2B5EF4-FFF2-40B4-BE49-F238E27FC236}">
                <a16:creationId xmlns:a16="http://schemas.microsoft.com/office/drawing/2014/main" id="{00000000-0008-0000-0700-00001C000000}"/>
              </a:ext>
            </a:extLst>
          </p:cNvPr>
          <p:cNvGraphicFramePr>
            <a:graphicFrameLocks/>
          </p:cNvGraphicFramePr>
          <p:nvPr>
            <p:extLst>
              <p:ext uri="{D42A27DB-BD31-4B8C-83A1-F6EECF244321}">
                <p14:modId xmlns:p14="http://schemas.microsoft.com/office/powerpoint/2010/main" val="2207599031"/>
              </p:ext>
            </p:extLst>
          </p:nvPr>
        </p:nvGraphicFramePr>
        <p:xfrm>
          <a:off x="973604" y="1819673"/>
          <a:ext cx="4878555" cy="40565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0000000-0008-0000-0700-00001D000000}"/>
              </a:ext>
            </a:extLst>
          </p:cNvPr>
          <p:cNvGraphicFramePr>
            <a:graphicFrameLocks/>
          </p:cNvGraphicFramePr>
          <p:nvPr>
            <p:extLst>
              <p:ext uri="{D42A27DB-BD31-4B8C-83A1-F6EECF244321}">
                <p14:modId xmlns:p14="http://schemas.microsoft.com/office/powerpoint/2010/main" val="2183497311"/>
              </p:ext>
            </p:extLst>
          </p:nvPr>
        </p:nvGraphicFramePr>
        <p:xfrm>
          <a:off x="6412882" y="1632456"/>
          <a:ext cx="4949892" cy="39571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943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Vast majority satisfied with standard of care and support received</a:t>
            </a:r>
          </a:p>
        </p:txBody>
      </p:sp>
      <p:sp>
        <p:nvSpPr>
          <p:cNvPr id="16" name="TextBox 15"/>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Q27a Overall...how satisfied were you with the following: - The standard of care and support you have received?</a:t>
            </a:r>
            <a:endParaRPr lang="en-GB" sz="1200" dirty="0"/>
          </a:p>
        </p:txBody>
      </p:sp>
      <p:sp>
        <p:nvSpPr>
          <p:cNvPr id="19" name="TextBox 18"/>
          <p:cNvSpPr txBox="1"/>
          <p:nvPr/>
        </p:nvSpPr>
        <p:spPr>
          <a:xfrm>
            <a:off x="6954914" y="1341248"/>
            <a:ext cx="4630447" cy="461665"/>
          </a:xfrm>
          <a:prstGeom prst="rect">
            <a:avLst/>
          </a:prstGeom>
          <a:noFill/>
        </p:spPr>
        <p:txBody>
          <a:bodyPr wrap="square" rtlCol="0">
            <a:spAutoFit/>
          </a:bodyPr>
          <a:lstStyle/>
          <a:p>
            <a:pPr algn="ctr">
              <a:defRPr sz="1200" b="0" i="0" u="none" strike="noStrike" kern="1200" baseline="0">
                <a:solidFill>
                  <a:prstClr val="black">
                    <a:lumMod val="75000"/>
                    <a:lumOff val="25000"/>
                  </a:prstClr>
                </a:solidFill>
                <a:latin typeface="+mn-lt"/>
                <a:ea typeface="+mn-ea"/>
                <a:cs typeface="+mn-cs"/>
              </a:defRPr>
            </a:pPr>
            <a:r>
              <a:rPr lang="en-GB" dirty="0"/>
              <a:t>How satisfied  are you with the standard of care and support you have received? </a:t>
            </a:r>
            <a:r>
              <a:rPr lang="en-GB" b="1" dirty="0">
                <a:solidFill>
                  <a:srgbClr val="00B050"/>
                </a:solidFill>
              </a:rPr>
              <a:t>Very satisfied</a:t>
            </a:r>
          </a:p>
        </p:txBody>
      </p:sp>
      <p:graphicFrame>
        <p:nvGraphicFramePr>
          <p:cNvPr id="7" name="Chart 6">
            <a:extLst>
              <a:ext uri="{FF2B5EF4-FFF2-40B4-BE49-F238E27FC236}">
                <a16:creationId xmlns:a16="http://schemas.microsoft.com/office/drawing/2014/main" id="{00000000-0008-0000-0700-000020000000}"/>
              </a:ext>
            </a:extLst>
          </p:cNvPr>
          <p:cNvGraphicFramePr>
            <a:graphicFrameLocks/>
          </p:cNvGraphicFramePr>
          <p:nvPr>
            <p:extLst>
              <p:ext uri="{D42A27DB-BD31-4B8C-83A1-F6EECF244321}">
                <p14:modId xmlns:p14="http://schemas.microsoft.com/office/powerpoint/2010/main" val="574079517"/>
              </p:ext>
            </p:extLst>
          </p:nvPr>
        </p:nvGraphicFramePr>
        <p:xfrm>
          <a:off x="418281" y="1635416"/>
          <a:ext cx="5537674" cy="4021250"/>
        </p:xfrm>
        <a:graphic>
          <a:graphicData uri="http://schemas.openxmlformats.org/drawingml/2006/chart">
            <c:chart xmlns:c="http://schemas.openxmlformats.org/drawingml/2006/chart" xmlns:r="http://schemas.openxmlformats.org/officeDocument/2006/relationships" r:id="rId3"/>
          </a:graphicData>
        </a:graphic>
      </p:graphicFrame>
      <p:sp>
        <p:nvSpPr>
          <p:cNvPr id="8" name="Rond diagonale hoek rechthoek 344">
            <a:extLst>
              <a:ext uri="{FF2B5EF4-FFF2-40B4-BE49-F238E27FC236}">
                <a16:creationId xmlns:a16="http://schemas.microsoft.com/office/drawing/2014/main" id="{5417EEE1-1E43-4EFF-8734-FCFC5BB1D492}"/>
              </a:ext>
            </a:extLst>
          </p:cNvPr>
          <p:cNvSpPr>
            <a:spLocks noChangeAspect="1"/>
          </p:cNvSpPr>
          <p:nvPr/>
        </p:nvSpPr>
        <p:spPr>
          <a:xfrm>
            <a:off x="5396462" y="1887440"/>
            <a:ext cx="974697" cy="1360735"/>
          </a:xfrm>
          <a:prstGeom prst="round2DiagRect">
            <a:avLst>
              <a:gd name="adj1" fmla="val 21958"/>
              <a:gd name="adj2" fmla="val 0"/>
            </a:avLst>
          </a:prstGeom>
          <a:solidFill>
            <a:srgbClr val="00B0F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chemeClr val="bg1"/>
                </a:solidFill>
              </a:rPr>
              <a:t>98%</a:t>
            </a:r>
          </a:p>
          <a:p>
            <a:pPr algn="ctr"/>
            <a:r>
              <a:rPr lang="en-US" sz="1200" b="1" dirty="0">
                <a:solidFill>
                  <a:schemeClr val="bg1"/>
                </a:solidFill>
              </a:rPr>
              <a:t>NET Satisfied</a:t>
            </a:r>
          </a:p>
          <a:p>
            <a:pPr algn="ctr"/>
            <a:r>
              <a:rPr lang="en-US" sz="1800" b="1" dirty="0">
                <a:solidFill>
                  <a:schemeClr val="bg1"/>
                </a:solidFill>
              </a:rPr>
              <a:t>2018/19</a:t>
            </a:r>
          </a:p>
        </p:txBody>
      </p:sp>
      <p:grpSp>
        <p:nvGrpSpPr>
          <p:cNvPr id="9" name="Group 8">
            <a:extLst>
              <a:ext uri="{FF2B5EF4-FFF2-40B4-BE49-F238E27FC236}">
                <a16:creationId xmlns:a16="http://schemas.microsoft.com/office/drawing/2014/main" id="{4C84D5B5-6C5D-4F61-93EF-4123A0427FA9}"/>
              </a:ext>
            </a:extLst>
          </p:cNvPr>
          <p:cNvGrpSpPr/>
          <p:nvPr/>
        </p:nvGrpSpPr>
        <p:grpSpPr>
          <a:xfrm>
            <a:off x="6097315" y="1428987"/>
            <a:ext cx="583200" cy="950225"/>
            <a:chOff x="5299486" y="1496570"/>
            <a:chExt cx="583200" cy="950225"/>
          </a:xfrm>
          <a:solidFill>
            <a:schemeClr val="accent4">
              <a:lumMod val="60000"/>
              <a:lumOff val="40000"/>
            </a:schemeClr>
          </a:solidFill>
        </p:grpSpPr>
        <p:sp>
          <p:nvSpPr>
            <p:cNvPr id="10" name="Down Arrow 16">
              <a:extLst>
                <a:ext uri="{FF2B5EF4-FFF2-40B4-BE49-F238E27FC236}">
                  <a16:creationId xmlns:a16="http://schemas.microsoft.com/office/drawing/2014/main" id="{FA78717B-715E-49E2-82FA-915E2DEB76A7}"/>
                </a:ext>
              </a:extLst>
            </p:cNvPr>
            <p:cNvSpPr/>
            <p:nvPr/>
          </p:nvSpPr>
          <p:spPr>
            <a:xfrm rot="10800000">
              <a:off x="5299486" y="1496570"/>
              <a:ext cx="583200" cy="799200"/>
            </a:xfrm>
            <a:prstGeom prst="downArrow">
              <a:avLst>
                <a:gd name="adj1" fmla="val 62266"/>
                <a:gd name="adj2" fmla="val 42857"/>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1">
              <a:noAutofit/>
            </a:bodyPr>
            <a:lstStyle/>
            <a:p>
              <a:pPr algn="ctr"/>
              <a:endParaRPr lang="en-GB" sz="1400" b="1" dirty="0">
                <a:solidFill>
                  <a:schemeClr val="bg1"/>
                </a:solidFill>
              </a:endParaRPr>
            </a:p>
          </p:txBody>
        </p:sp>
        <p:sp>
          <p:nvSpPr>
            <p:cNvPr id="11" name="Down Arrow 13">
              <a:extLst>
                <a:ext uri="{FF2B5EF4-FFF2-40B4-BE49-F238E27FC236}">
                  <a16:creationId xmlns:a16="http://schemas.microsoft.com/office/drawing/2014/main" id="{0742D143-FEFC-4D81-BE2E-214F4943314C}"/>
                </a:ext>
              </a:extLst>
            </p:cNvPr>
            <p:cNvSpPr/>
            <p:nvPr/>
          </p:nvSpPr>
          <p:spPr>
            <a:xfrm>
              <a:off x="5299486" y="1647595"/>
              <a:ext cx="583200" cy="799200"/>
            </a:xfrm>
            <a:prstGeom prst="downArrow">
              <a:avLst>
                <a:gd name="adj1" fmla="val 62266"/>
                <a:gd name="adj2" fmla="val 42857"/>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1">
              <a:noAutofit/>
            </a:bodyPr>
            <a:lstStyle/>
            <a:p>
              <a:pPr algn="ctr"/>
              <a:r>
                <a:rPr lang="en-GB" sz="1400" b="1" dirty="0">
                  <a:solidFill>
                    <a:schemeClr val="bg1"/>
                  </a:solidFill>
                </a:rPr>
                <a:t>0%</a:t>
              </a:r>
            </a:p>
          </p:txBody>
        </p:sp>
      </p:grpSp>
      <p:graphicFrame>
        <p:nvGraphicFramePr>
          <p:cNvPr id="12" name="Chart 11">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446749374"/>
              </p:ext>
            </p:extLst>
          </p:nvPr>
        </p:nvGraphicFramePr>
        <p:xfrm>
          <a:off x="6483206" y="1887441"/>
          <a:ext cx="5102155" cy="42631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6076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4778EF-ECAA-4FF8-9B61-9FB1CEE7C612}"/>
              </a:ext>
            </a:extLst>
          </p:cNvPr>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Demographic Comparison - % Very Satisfied with standard of care and support</a:t>
            </a:r>
          </a:p>
        </p:txBody>
      </p:sp>
      <p:sp>
        <p:nvSpPr>
          <p:cNvPr id="6" name="TextBox 5">
            <a:extLst>
              <a:ext uri="{FF2B5EF4-FFF2-40B4-BE49-F238E27FC236}">
                <a16:creationId xmlns:a16="http://schemas.microsoft.com/office/drawing/2014/main" id="{AA598B2D-12DA-44F3-8AAC-DDEEFA69412A}"/>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Q27a Overall...how satisfied were you with the following: - The standard of care and support you have received?</a:t>
            </a:r>
            <a:endParaRPr lang="en-GB" sz="1200" dirty="0"/>
          </a:p>
        </p:txBody>
      </p:sp>
      <p:graphicFrame>
        <p:nvGraphicFramePr>
          <p:cNvPr id="7" name="Chart 6">
            <a:extLst>
              <a:ext uri="{FF2B5EF4-FFF2-40B4-BE49-F238E27FC236}">
                <a16:creationId xmlns:a16="http://schemas.microsoft.com/office/drawing/2014/main" id="{A6D36FD0-E9AB-441C-B235-D3AE9EA12603}"/>
              </a:ext>
            </a:extLst>
          </p:cNvPr>
          <p:cNvGraphicFramePr>
            <a:graphicFrameLocks/>
          </p:cNvGraphicFramePr>
          <p:nvPr>
            <p:extLst>
              <p:ext uri="{D42A27DB-BD31-4B8C-83A1-F6EECF244321}">
                <p14:modId xmlns:p14="http://schemas.microsoft.com/office/powerpoint/2010/main" val="1717885234"/>
              </p:ext>
            </p:extLst>
          </p:nvPr>
        </p:nvGraphicFramePr>
        <p:xfrm>
          <a:off x="995778" y="1669499"/>
          <a:ext cx="10182689" cy="4253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723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Overall satisfaction with standard of care and support received remains extremely high</a:t>
            </a:r>
          </a:p>
        </p:txBody>
      </p:sp>
      <p:graphicFrame>
        <p:nvGraphicFramePr>
          <p:cNvPr id="4" name="Chart 3">
            <a:extLst>
              <a:ext uri="{FF2B5EF4-FFF2-40B4-BE49-F238E27FC236}">
                <a16:creationId xmlns:a16="http://schemas.microsoft.com/office/drawing/2014/main" id="{00000000-0008-0000-0800-000004000000}"/>
              </a:ext>
            </a:extLst>
          </p:cNvPr>
          <p:cNvGraphicFramePr>
            <a:graphicFrameLocks/>
          </p:cNvGraphicFramePr>
          <p:nvPr>
            <p:extLst>
              <p:ext uri="{D42A27DB-BD31-4B8C-83A1-F6EECF244321}">
                <p14:modId xmlns:p14="http://schemas.microsoft.com/office/powerpoint/2010/main" val="1438587401"/>
              </p:ext>
            </p:extLst>
          </p:nvPr>
        </p:nvGraphicFramePr>
        <p:xfrm>
          <a:off x="1020278" y="1790299"/>
          <a:ext cx="10048775" cy="41581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802E9809-EA41-49C3-8619-9E36FCDD5EB8}"/>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Q32a Overall...how satisfied were you with the following: - The standard of care and support you have received?</a:t>
            </a:r>
            <a:endParaRPr lang="en-GB" sz="1200" dirty="0"/>
          </a:p>
        </p:txBody>
      </p:sp>
    </p:spTree>
    <p:extLst>
      <p:ext uri="{BB962C8B-B14F-4D97-AF65-F5344CB8AC3E}">
        <p14:creationId xmlns:p14="http://schemas.microsoft.com/office/powerpoint/2010/main" val="44827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More than 8 in every 10 </a:t>
            </a:r>
            <a:r>
              <a:rPr lang="en-US" i="1" u="sng" dirty="0">
                <a:solidFill>
                  <a:schemeClr val="tx1">
                    <a:lumMod val="65000"/>
                    <a:lumOff val="35000"/>
                  </a:schemeClr>
                </a:solidFill>
                <a:latin typeface="+mn-lt"/>
              </a:rPr>
              <a:t>very</a:t>
            </a:r>
            <a:r>
              <a:rPr lang="en-US" dirty="0">
                <a:solidFill>
                  <a:schemeClr val="tx1">
                    <a:lumMod val="65000"/>
                    <a:lumOff val="35000"/>
                  </a:schemeClr>
                </a:solidFill>
                <a:latin typeface="+mn-lt"/>
              </a:rPr>
              <a:t> satisfied with overall experience</a:t>
            </a:r>
          </a:p>
        </p:txBody>
      </p:sp>
      <p:sp>
        <p:nvSpPr>
          <p:cNvPr id="16" name="TextBox 15"/>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Q27b Overall...how satisfied were you with the following: - your overall experience?</a:t>
            </a:r>
            <a:endParaRPr lang="en-GB" sz="1200" dirty="0"/>
          </a:p>
        </p:txBody>
      </p:sp>
      <p:sp>
        <p:nvSpPr>
          <p:cNvPr id="24" name="TextBox 23"/>
          <p:cNvSpPr txBox="1"/>
          <p:nvPr/>
        </p:nvSpPr>
        <p:spPr>
          <a:xfrm>
            <a:off x="6954914" y="1466468"/>
            <a:ext cx="4630447" cy="276999"/>
          </a:xfrm>
          <a:prstGeom prst="rect">
            <a:avLst/>
          </a:prstGeom>
          <a:noFill/>
        </p:spPr>
        <p:txBody>
          <a:bodyPr wrap="square" rtlCol="0">
            <a:spAutoFit/>
          </a:bodyPr>
          <a:lstStyle/>
          <a:p>
            <a:pPr algn="ctr">
              <a:defRPr sz="1200" b="0" i="0" u="none" strike="noStrike" kern="1200" baseline="0">
                <a:solidFill>
                  <a:prstClr val="black">
                    <a:lumMod val="75000"/>
                    <a:lumOff val="25000"/>
                  </a:prstClr>
                </a:solidFill>
                <a:latin typeface="+mn-lt"/>
                <a:ea typeface="+mn-ea"/>
                <a:cs typeface="+mn-cs"/>
              </a:defRPr>
            </a:pPr>
            <a:r>
              <a:rPr lang="en-GB" dirty="0"/>
              <a:t>How satisfied are you with your overall experience? </a:t>
            </a:r>
            <a:r>
              <a:rPr lang="en-GB" b="1" dirty="0">
                <a:solidFill>
                  <a:srgbClr val="00B050"/>
                </a:solidFill>
              </a:rPr>
              <a:t>Very satisfied</a:t>
            </a:r>
          </a:p>
        </p:txBody>
      </p:sp>
      <p:graphicFrame>
        <p:nvGraphicFramePr>
          <p:cNvPr id="8" name="Chart 7">
            <a:extLst>
              <a:ext uri="{FF2B5EF4-FFF2-40B4-BE49-F238E27FC236}">
                <a16:creationId xmlns:a16="http://schemas.microsoft.com/office/drawing/2014/main" id="{00000000-0008-0000-0700-000022000000}"/>
              </a:ext>
            </a:extLst>
          </p:cNvPr>
          <p:cNvGraphicFramePr>
            <a:graphicFrameLocks/>
          </p:cNvGraphicFramePr>
          <p:nvPr>
            <p:extLst>
              <p:ext uri="{D42A27DB-BD31-4B8C-83A1-F6EECF244321}">
                <p14:modId xmlns:p14="http://schemas.microsoft.com/office/powerpoint/2010/main" val="1773447724"/>
              </p:ext>
            </p:extLst>
          </p:nvPr>
        </p:nvGraphicFramePr>
        <p:xfrm>
          <a:off x="711845" y="1708824"/>
          <a:ext cx="5004889" cy="39931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0000000-0008-0000-0800-000005000000}"/>
              </a:ext>
            </a:extLst>
          </p:cNvPr>
          <p:cNvGraphicFramePr>
            <a:graphicFrameLocks/>
          </p:cNvGraphicFramePr>
          <p:nvPr>
            <p:extLst>
              <p:ext uri="{D42A27DB-BD31-4B8C-83A1-F6EECF244321}">
                <p14:modId xmlns:p14="http://schemas.microsoft.com/office/powerpoint/2010/main" val="2509796458"/>
              </p:ext>
            </p:extLst>
          </p:nvPr>
        </p:nvGraphicFramePr>
        <p:xfrm>
          <a:off x="6108587" y="1803782"/>
          <a:ext cx="5313145" cy="4224465"/>
        </p:xfrm>
        <a:graphic>
          <a:graphicData uri="http://schemas.openxmlformats.org/drawingml/2006/chart">
            <c:chart xmlns:c="http://schemas.openxmlformats.org/drawingml/2006/chart" xmlns:r="http://schemas.openxmlformats.org/officeDocument/2006/relationships" r:id="rId4"/>
          </a:graphicData>
        </a:graphic>
      </p:graphicFrame>
      <p:sp>
        <p:nvSpPr>
          <p:cNvPr id="10" name="Rond diagonale hoek rechthoek 344">
            <a:extLst>
              <a:ext uri="{FF2B5EF4-FFF2-40B4-BE49-F238E27FC236}">
                <a16:creationId xmlns:a16="http://schemas.microsoft.com/office/drawing/2014/main" id="{F625FEF5-241A-443E-8DBE-88EADF06A8D4}"/>
              </a:ext>
            </a:extLst>
          </p:cNvPr>
          <p:cNvSpPr>
            <a:spLocks noChangeAspect="1"/>
          </p:cNvSpPr>
          <p:nvPr/>
        </p:nvSpPr>
        <p:spPr>
          <a:xfrm>
            <a:off x="5015881" y="1920084"/>
            <a:ext cx="974697" cy="1360735"/>
          </a:xfrm>
          <a:prstGeom prst="round2DiagRect">
            <a:avLst>
              <a:gd name="adj1" fmla="val 21958"/>
              <a:gd name="adj2" fmla="val 0"/>
            </a:avLst>
          </a:prstGeom>
          <a:solidFill>
            <a:srgbClr val="00B0F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chemeClr val="bg1"/>
                </a:solidFill>
              </a:rPr>
              <a:t>98%</a:t>
            </a:r>
          </a:p>
          <a:p>
            <a:pPr algn="ctr"/>
            <a:r>
              <a:rPr lang="en-US" sz="1200" b="1" dirty="0">
                <a:solidFill>
                  <a:schemeClr val="bg1"/>
                </a:solidFill>
              </a:rPr>
              <a:t>NET Satisfied</a:t>
            </a:r>
          </a:p>
          <a:p>
            <a:pPr algn="ctr"/>
            <a:r>
              <a:rPr lang="en-US" sz="1800" b="1" dirty="0">
                <a:solidFill>
                  <a:schemeClr val="bg1"/>
                </a:solidFill>
              </a:rPr>
              <a:t>2018/19</a:t>
            </a:r>
          </a:p>
        </p:txBody>
      </p:sp>
      <p:sp>
        <p:nvSpPr>
          <p:cNvPr id="11" name="Down Arrow 18">
            <a:extLst>
              <a:ext uri="{FF2B5EF4-FFF2-40B4-BE49-F238E27FC236}">
                <a16:creationId xmlns:a16="http://schemas.microsoft.com/office/drawing/2014/main" id="{A0B0A80E-187D-4DC1-BBFC-BA0002C13BE7}"/>
              </a:ext>
            </a:extLst>
          </p:cNvPr>
          <p:cNvSpPr/>
          <p:nvPr/>
        </p:nvSpPr>
        <p:spPr>
          <a:xfrm>
            <a:off x="5716734" y="1537144"/>
            <a:ext cx="583200" cy="799200"/>
          </a:xfrm>
          <a:prstGeom prst="downArrow">
            <a:avLst>
              <a:gd name="adj1" fmla="val 62266"/>
              <a:gd name="adj2" fmla="val 42857"/>
            </a:avLst>
          </a:prstGeom>
          <a:solidFill>
            <a:srgbClr val="FF79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1">
            <a:noAutofit/>
          </a:bodyPr>
          <a:lstStyle/>
          <a:p>
            <a:pPr algn="ctr"/>
            <a:endParaRPr lang="en-GB" sz="1400" b="1" dirty="0">
              <a:solidFill>
                <a:schemeClr val="bg1"/>
              </a:solidFill>
            </a:endParaRPr>
          </a:p>
          <a:p>
            <a:pPr algn="ctr"/>
            <a:r>
              <a:rPr lang="en-GB" sz="1400" b="1" dirty="0">
                <a:solidFill>
                  <a:schemeClr val="bg1"/>
                </a:solidFill>
              </a:rPr>
              <a:t>1%</a:t>
            </a:r>
          </a:p>
        </p:txBody>
      </p:sp>
    </p:spTree>
    <p:extLst>
      <p:ext uri="{BB962C8B-B14F-4D97-AF65-F5344CB8AC3E}">
        <p14:creationId xmlns:p14="http://schemas.microsoft.com/office/powerpoint/2010/main" val="252542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59B066-6BD8-4D82-8A32-2552A73B0139}"/>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Q27b Overall...how satisfied were you with the following: - your overall experience?</a:t>
            </a:r>
            <a:endParaRPr lang="en-GB" sz="1200" dirty="0"/>
          </a:p>
        </p:txBody>
      </p:sp>
      <p:graphicFrame>
        <p:nvGraphicFramePr>
          <p:cNvPr id="7" name="Chart 6">
            <a:extLst>
              <a:ext uri="{FF2B5EF4-FFF2-40B4-BE49-F238E27FC236}">
                <a16:creationId xmlns:a16="http://schemas.microsoft.com/office/drawing/2014/main" id="{8363C3AD-734D-49C0-AAC3-3AE056110E61}"/>
              </a:ext>
            </a:extLst>
          </p:cNvPr>
          <p:cNvGraphicFramePr>
            <a:graphicFrameLocks/>
          </p:cNvGraphicFramePr>
          <p:nvPr>
            <p:extLst>
              <p:ext uri="{D42A27DB-BD31-4B8C-83A1-F6EECF244321}">
                <p14:modId xmlns:p14="http://schemas.microsoft.com/office/powerpoint/2010/main" val="4038756538"/>
              </p:ext>
            </p:extLst>
          </p:nvPr>
        </p:nvGraphicFramePr>
        <p:xfrm>
          <a:off x="1146413" y="1622323"/>
          <a:ext cx="9881420" cy="42573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a:extLst>
              <a:ext uri="{FF2B5EF4-FFF2-40B4-BE49-F238E27FC236}">
                <a16:creationId xmlns:a16="http://schemas.microsoft.com/office/drawing/2014/main" id="{DE90C29C-BA28-468E-99ED-88585F08A6A8}"/>
              </a:ext>
            </a:extLst>
          </p:cNvPr>
          <p:cNvSpPr txBox="1">
            <a:spLocks/>
          </p:cNvSpPr>
          <p:nvPr/>
        </p:nvSpPr>
        <p:spPr>
          <a:xfrm>
            <a:off x="314486" y="93825"/>
            <a:ext cx="1154527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tx1">
                    <a:lumMod val="65000"/>
                    <a:lumOff val="35000"/>
                  </a:schemeClr>
                </a:solidFill>
                <a:latin typeface="+mn-lt"/>
              </a:rPr>
              <a:t>Demographic Comparison - % Very Satisfied with Overall Experience</a:t>
            </a:r>
          </a:p>
        </p:txBody>
      </p:sp>
    </p:spTree>
    <p:extLst>
      <p:ext uri="{BB962C8B-B14F-4D97-AF65-F5344CB8AC3E}">
        <p14:creationId xmlns:p14="http://schemas.microsoft.com/office/powerpoint/2010/main" val="2807321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Satisfaction remains extremely high with overall experience</a:t>
            </a:r>
          </a:p>
        </p:txBody>
      </p:sp>
      <p:graphicFrame>
        <p:nvGraphicFramePr>
          <p:cNvPr id="4" name="Chart 3">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1651863188"/>
              </p:ext>
            </p:extLst>
          </p:nvPr>
        </p:nvGraphicFramePr>
        <p:xfrm>
          <a:off x="577517" y="1588167"/>
          <a:ext cx="10924672" cy="442762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172E4E8-D604-41F6-809A-686C0B4AA936}"/>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Q32a Overall...how satisfied were you with the following: - your overall experience?</a:t>
            </a:r>
            <a:endParaRPr lang="en-GB" sz="1200" dirty="0"/>
          </a:p>
        </p:txBody>
      </p:sp>
    </p:spTree>
    <p:extLst>
      <p:ext uri="{BB962C8B-B14F-4D97-AF65-F5344CB8AC3E}">
        <p14:creationId xmlns:p14="http://schemas.microsoft.com/office/powerpoint/2010/main" val="107435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Vast majority likely to recommend service to friends and family</a:t>
            </a:r>
          </a:p>
        </p:txBody>
      </p:sp>
      <p:sp>
        <p:nvSpPr>
          <p:cNvPr id="16" name="TextBox 15"/>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Q1 How likely are you to recommend our clinic/service to friends and family if they needed similar care or treatment?</a:t>
            </a:r>
          </a:p>
        </p:txBody>
      </p:sp>
      <p:sp>
        <p:nvSpPr>
          <p:cNvPr id="27" name="TextBox 26"/>
          <p:cNvSpPr txBox="1"/>
          <p:nvPr/>
        </p:nvSpPr>
        <p:spPr>
          <a:xfrm>
            <a:off x="7017057" y="1306313"/>
            <a:ext cx="4630447" cy="461665"/>
          </a:xfrm>
          <a:prstGeom prst="rect">
            <a:avLst/>
          </a:prstGeom>
          <a:noFill/>
        </p:spPr>
        <p:txBody>
          <a:bodyPr wrap="square" rtlCol="0">
            <a:spAutoFit/>
          </a:bodyPr>
          <a:lstStyle/>
          <a:p>
            <a:pPr algn="ctr">
              <a:defRPr sz="1200" b="0" i="0" u="none" strike="noStrike" kern="1200" baseline="0">
                <a:solidFill>
                  <a:prstClr val="black">
                    <a:lumMod val="75000"/>
                    <a:lumOff val="25000"/>
                  </a:prstClr>
                </a:solidFill>
                <a:latin typeface="+mn-lt"/>
                <a:ea typeface="+mn-ea"/>
                <a:cs typeface="+mn-cs"/>
              </a:defRPr>
            </a:pPr>
            <a:r>
              <a:rPr lang="en-GB" dirty="0"/>
              <a:t>How likely are you to recommend our clinic/service to friends and family if they needed similar care or treatment? NET Likely</a:t>
            </a:r>
          </a:p>
        </p:txBody>
      </p:sp>
      <p:graphicFrame>
        <p:nvGraphicFramePr>
          <p:cNvPr id="8" name="Chart 7">
            <a:extLst>
              <a:ext uri="{FF2B5EF4-FFF2-40B4-BE49-F238E27FC236}">
                <a16:creationId xmlns:a16="http://schemas.microsoft.com/office/drawing/2014/main" id="{00000000-0008-0000-0700-000027000000}"/>
              </a:ext>
            </a:extLst>
          </p:cNvPr>
          <p:cNvGraphicFramePr>
            <a:graphicFrameLocks/>
          </p:cNvGraphicFramePr>
          <p:nvPr>
            <p:extLst>
              <p:ext uri="{D42A27DB-BD31-4B8C-83A1-F6EECF244321}">
                <p14:modId xmlns:p14="http://schemas.microsoft.com/office/powerpoint/2010/main" val="1079235453"/>
              </p:ext>
            </p:extLst>
          </p:nvPr>
        </p:nvGraphicFramePr>
        <p:xfrm>
          <a:off x="615330" y="1767978"/>
          <a:ext cx="5265705" cy="4103433"/>
        </p:xfrm>
        <a:graphic>
          <a:graphicData uri="http://schemas.openxmlformats.org/drawingml/2006/chart">
            <c:chart xmlns:c="http://schemas.openxmlformats.org/drawingml/2006/chart" xmlns:r="http://schemas.openxmlformats.org/officeDocument/2006/relationships" r:id="rId3"/>
          </a:graphicData>
        </a:graphic>
      </p:graphicFrame>
      <p:sp>
        <p:nvSpPr>
          <p:cNvPr id="10" name="Rond diagonale hoek rechthoek 344">
            <a:extLst>
              <a:ext uri="{FF2B5EF4-FFF2-40B4-BE49-F238E27FC236}">
                <a16:creationId xmlns:a16="http://schemas.microsoft.com/office/drawing/2014/main" id="{926ACC36-5A55-48F2-9D21-A9147D7A273E}"/>
              </a:ext>
            </a:extLst>
          </p:cNvPr>
          <p:cNvSpPr>
            <a:spLocks noChangeAspect="1"/>
          </p:cNvSpPr>
          <p:nvPr/>
        </p:nvSpPr>
        <p:spPr>
          <a:xfrm>
            <a:off x="5169640" y="1895491"/>
            <a:ext cx="974697" cy="1360735"/>
          </a:xfrm>
          <a:prstGeom prst="round2DiagRect">
            <a:avLst>
              <a:gd name="adj1" fmla="val 21958"/>
              <a:gd name="adj2" fmla="val 0"/>
            </a:avLst>
          </a:prstGeom>
          <a:solidFill>
            <a:srgbClr val="00B0F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chemeClr val="bg1"/>
                </a:solidFill>
              </a:rPr>
              <a:t>94%</a:t>
            </a:r>
          </a:p>
          <a:p>
            <a:pPr algn="ctr"/>
            <a:r>
              <a:rPr lang="en-US" sz="1200" b="1" dirty="0">
                <a:solidFill>
                  <a:schemeClr val="bg1"/>
                </a:solidFill>
              </a:rPr>
              <a:t>NET Likely</a:t>
            </a:r>
          </a:p>
          <a:p>
            <a:pPr algn="ctr"/>
            <a:r>
              <a:rPr lang="en-US" sz="1800" b="1" dirty="0">
                <a:solidFill>
                  <a:schemeClr val="bg1"/>
                </a:solidFill>
              </a:rPr>
              <a:t>2018/19</a:t>
            </a:r>
          </a:p>
        </p:txBody>
      </p:sp>
      <p:sp>
        <p:nvSpPr>
          <p:cNvPr id="9" name="Up Arrow 13">
            <a:extLst>
              <a:ext uri="{FF2B5EF4-FFF2-40B4-BE49-F238E27FC236}">
                <a16:creationId xmlns:a16="http://schemas.microsoft.com/office/drawing/2014/main" id="{1352E1C2-6ADA-4CDA-803D-3E6A95953F77}"/>
              </a:ext>
            </a:extLst>
          </p:cNvPr>
          <p:cNvSpPr/>
          <p:nvPr/>
        </p:nvSpPr>
        <p:spPr>
          <a:xfrm>
            <a:off x="5882000" y="1419388"/>
            <a:ext cx="581958" cy="800100"/>
          </a:xfrm>
          <a:prstGeom prst="upArrow">
            <a:avLst>
              <a:gd name="adj1" fmla="val 55774"/>
              <a:gd name="adj2"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GB" sz="1400" b="1" dirty="0"/>
              <a:t>2%</a:t>
            </a:r>
          </a:p>
        </p:txBody>
      </p:sp>
      <p:graphicFrame>
        <p:nvGraphicFramePr>
          <p:cNvPr id="11" name="Chart 10">
            <a:extLst>
              <a:ext uri="{FF2B5EF4-FFF2-40B4-BE49-F238E27FC236}">
                <a16:creationId xmlns:a16="http://schemas.microsoft.com/office/drawing/2014/main" id="{00000000-0008-0000-0800-000007000000}"/>
              </a:ext>
            </a:extLst>
          </p:cNvPr>
          <p:cNvGraphicFramePr>
            <a:graphicFrameLocks/>
          </p:cNvGraphicFramePr>
          <p:nvPr>
            <p:extLst>
              <p:ext uri="{D42A27DB-BD31-4B8C-83A1-F6EECF244321}">
                <p14:modId xmlns:p14="http://schemas.microsoft.com/office/powerpoint/2010/main" val="2150855608"/>
              </p:ext>
            </p:extLst>
          </p:nvPr>
        </p:nvGraphicFramePr>
        <p:xfrm>
          <a:off x="6388860" y="1792949"/>
          <a:ext cx="5470900" cy="42711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0744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1AA0045-51C5-4F05-AC62-F18418F05B14}"/>
              </a:ext>
            </a:extLst>
          </p:cNvPr>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Demographic Comparison - % Extremely Likely to Recommend</a:t>
            </a:r>
          </a:p>
        </p:txBody>
      </p:sp>
      <p:sp>
        <p:nvSpPr>
          <p:cNvPr id="6" name="TextBox 5">
            <a:extLst>
              <a:ext uri="{FF2B5EF4-FFF2-40B4-BE49-F238E27FC236}">
                <a16:creationId xmlns:a16="http://schemas.microsoft.com/office/drawing/2014/main" id="{C984C094-2989-4BF2-8496-0B85CEB573E3}"/>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Q1 How likely are you to recommend our clinic/service to friends and family if they needed similar care or treatment?</a:t>
            </a:r>
          </a:p>
        </p:txBody>
      </p:sp>
      <p:graphicFrame>
        <p:nvGraphicFramePr>
          <p:cNvPr id="7" name="Chart 6">
            <a:extLst>
              <a:ext uri="{FF2B5EF4-FFF2-40B4-BE49-F238E27FC236}">
                <a16:creationId xmlns:a16="http://schemas.microsoft.com/office/drawing/2014/main" id="{23D9D321-FFF0-4417-8B1D-C34DD50C88CB}"/>
              </a:ext>
            </a:extLst>
          </p:cNvPr>
          <p:cNvGraphicFramePr>
            <a:graphicFrameLocks/>
          </p:cNvGraphicFramePr>
          <p:nvPr>
            <p:extLst>
              <p:ext uri="{D42A27DB-BD31-4B8C-83A1-F6EECF244321}">
                <p14:modId xmlns:p14="http://schemas.microsoft.com/office/powerpoint/2010/main" val="3087936705"/>
              </p:ext>
            </p:extLst>
          </p:nvPr>
        </p:nvGraphicFramePr>
        <p:xfrm>
          <a:off x="824236" y="1566861"/>
          <a:ext cx="10256719" cy="43521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7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366" y="-21582"/>
            <a:ext cx="11545274" cy="1325563"/>
          </a:xfrm>
        </p:spPr>
        <p:txBody>
          <a:bodyPr/>
          <a:lstStyle/>
          <a:p>
            <a:r>
              <a:rPr lang="en-US" dirty="0">
                <a:solidFill>
                  <a:schemeClr val="tx1">
                    <a:lumMod val="65000"/>
                    <a:lumOff val="35000"/>
                  </a:schemeClr>
                </a:solidFill>
                <a:latin typeface="+mn-lt"/>
              </a:rPr>
              <a:t>Introduction &amp; Methodology</a:t>
            </a:r>
          </a:p>
        </p:txBody>
      </p:sp>
      <p:graphicFrame>
        <p:nvGraphicFramePr>
          <p:cNvPr id="6" name="Diagram 5"/>
          <p:cNvGraphicFramePr/>
          <p:nvPr>
            <p:extLst>
              <p:ext uri="{D42A27DB-BD31-4B8C-83A1-F6EECF244321}">
                <p14:modId xmlns:p14="http://schemas.microsoft.com/office/powerpoint/2010/main" val="2342140636"/>
              </p:ext>
            </p:extLst>
          </p:nvPr>
        </p:nvGraphicFramePr>
        <p:xfrm>
          <a:off x="1263199" y="1329184"/>
          <a:ext cx="9591836" cy="4358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0938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Highest percentage of patients likely to recommend treatment to friends and family</a:t>
            </a:r>
          </a:p>
        </p:txBody>
      </p:sp>
      <p:graphicFrame>
        <p:nvGraphicFramePr>
          <p:cNvPr id="4" name="Chart 3">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997230315"/>
              </p:ext>
            </p:extLst>
          </p:nvPr>
        </p:nvGraphicFramePr>
        <p:xfrm>
          <a:off x="731520" y="1626669"/>
          <a:ext cx="10789920" cy="421586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E6A6FF20-AB1D-4D57-8A66-815237DAD513}"/>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Q1 How likely are you to recommend our clinic/service to friends and family if they needed similar care or treatment?</a:t>
            </a:r>
          </a:p>
        </p:txBody>
      </p:sp>
    </p:spTree>
    <p:extLst>
      <p:ext uri="{BB962C8B-B14F-4D97-AF65-F5344CB8AC3E}">
        <p14:creationId xmlns:p14="http://schemas.microsoft.com/office/powerpoint/2010/main" val="4021711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AA579D-1670-4625-A9DF-5AAEC3954A77}"/>
              </a:ext>
            </a:extLst>
          </p:cNvPr>
          <p:cNvSpPr>
            <a:spLocks noGrp="1"/>
          </p:cNvSpPr>
          <p:nvPr>
            <p:ph type="sldNum" sz="quarter" idx="12"/>
          </p:nvPr>
        </p:nvSpPr>
        <p:spPr/>
        <p:txBody>
          <a:bodyPr/>
          <a:lstStyle/>
          <a:p>
            <a:fld id="{C6948BEF-FAAD-44AB-8E82-E2247398DED3}" type="slidenum">
              <a:rPr lang="en-US" smtClean="0"/>
              <a:pPr/>
              <a:t>21</a:t>
            </a:fld>
            <a:endParaRPr lang="en-US"/>
          </a:p>
        </p:txBody>
      </p:sp>
      <mc:AlternateContent xmlns:mc="http://schemas.openxmlformats.org/markup-compatibility/2006" xmlns:cx1="http://schemas.microsoft.com/office/drawing/2015/9/8/chartex">
        <mc:Choice Requires="cx1">
          <p:graphicFrame>
            <p:nvGraphicFramePr>
              <p:cNvPr id="5" name="Chart 4">
                <a:extLst>
                  <a:ext uri="{FF2B5EF4-FFF2-40B4-BE49-F238E27FC236}">
                    <a16:creationId xmlns:a16="http://schemas.microsoft.com/office/drawing/2014/main" id="{A090D022-AD59-4671-83A8-28282119D1F2}"/>
                  </a:ext>
                </a:extLst>
              </p:cNvPr>
              <p:cNvGraphicFramePr/>
              <p:nvPr>
                <p:extLst>
                  <p:ext uri="{D42A27DB-BD31-4B8C-83A1-F6EECF244321}">
                    <p14:modId xmlns:p14="http://schemas.microsoft.com/office/powerpoint/2010/main" val="3506042020"/>
                  </p:ext>
                </p:extLst>
              </p:nvPr>
            </p:nvGraphicFramePr>
            <p:xfrm>
              <a:off x="729841" y="1634837"/>
              <a:ext cx="10452683" cy="438007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A090D022-AD59-4671-83A8-28282119D1F2}"/>
                  </a:ext>
                </a:extLst>
              </p:cNvPr>
              <p:cNvPicPr>
                <a:picLocks noGrp="1" noRot="1" noChangeAspect="1" noMove="1" noResize="1" noEditPoints="1" noAdjustHandles="1" noChangeArrowheads="1" noChangeShapeType="1"/>
              </p:cNvPicPr>
              <p:nvPr/>
            </p:nvPicPr>
            <p:blipFill>
              <a:blip r:embed="rId3"/>
              <a:stretch>
                <a:fillRect/>
              </a:stretch>
            </p:blipFill>
            <p:spPr>
              <a:xfrm>
                <a:off x="729841" y="1634837"/>
                <a:ext cx="10452683" cy="4380070"/>
              </a:xfrm>
              <a:prstGeom prst="rect">
                <a:avLst/>
              </a:prstGeom>
            </p:spPr>
          </p:pic>
        </mc:Fallback>
      </mc:AlternateContent>
      <p:sp>
        <p:nvSpPr>
          <p:cNvPr id="6" name="Title 1">
            <a:extLst>
              <a:ext uri="{FF2B5EF4-FFF2-40B4-BE49-F238E27FC236}">
                <a16:creationId xmlns:a16="http://schemas.microsoft.com/office/drawing/2014/main" id="{95D17689-5D92-43BF-8C50-6B34768E7338}"/>
              </a:ext>
            </a:extLst>
          </p:cNvPr>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Key words include friendliness, staff, professionalism, care and help</a:t>
            </a:r>
          </a:p>
        </p:txBody>
      </p:sp>
      <p:sp>
        <p:nvSpPr>
          <p:cNvPr id="7" name="TextBox 6">
            <a:extLst>
              <a:ext uri="{FF2B5EF4-FFF2-40B4-BE49-F238E27FC236}">
                <a16:creationId xmlns:a16="http://schemas.microsoft.com/office/drawing/2014/main" id="{F12935F7-3097-4ACB-BE5D-B9218EF1466B}"/>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Q28 </a:t>
            </a:r>
            <a:r>
              <a:rPr lang="en-GB" sz="1200" dirty="0">
                <a:solidFill>
                  <a:srgbClr val="404040"/>
                </a:solidFill>
              </a:rPr>
              <a:t>Can you tell us three things that were good about the care you received?</a:t>
            </a:r>
            <a:endParaRPr lang="en-US" sz="1200" dirty="0">
              <a:solidFill>
                <a:prstClr val="black">
                  <a:lumMod val="65000"/>
                  <a:lumOff val="35000"/>
                </a:prstClr>
              </a:solidFill>
            </a:endParaRPr>
          </a:p>
        </p:txBody>
      </p:sp>
    </p:spTree>
    <p:extLst>
      <p:ext uri="{BB962C8B-B14F-4D97-AF65-F5344CB8AC3E}">
        <p14:creationId xmlns:p14="http://schemas.microsoft.com/office/powerpoint/2010/main" val="2854722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B594C-0B1D-4979-880F-F731DAB16093}"/>
              </a:ext>
            </a:extLst>
          </p:cNvPr>
          <p:cNvSpPr>
            <a:spLocks noGrp="1"/>
          </p:cNvSpPr>
          <p:nvPr>
            <p:ph type="title"/>
          </p:nvPr>
        </p:nvSpPr>
        <p:spPr>
          <a:xfrm>
            <a:off x="211975" y="47857"/>
            <a:ext cx="10515600" cy="1325563"/>
          </a:xfrm>
        </p:spPr>
        <p:txBody>
          <a:bodyPr/>
          <a:lstStyle/>
          <a:p>
            <a:r>
              <a:rPr lang="en-GB" b="1" dirty="0"/>
              <a:t>Comments </a:t>
            </a:r>
          </a:p>
        </p:txBody>
      </p:sp>
      <p:sp>
        <p:nvSpPr>
          <p:cNvPr id="13" name="Speech Bubble: Rectangle 3074">
            <a:extLst>
              <a:ext uri="{FF2B5EF4-FFF2-40B4-BE49-F238E27FC236}">
                <a16:creationId xmlns:a16="http://schemas.microsoft.com/office/drawing/2014/main" id="{CD2C538A-DC30-45B3-AA88-A17508C0A2FE}"/>
              </a:ext>
            </a:extLst>
          </p:cNvPr>
          <p:cNvSpPr>
            <a:spLocks noChangeArrowheads="1"/>
          </p:cNvSpPr>
          <p:nvPr/>
        </p:nvSpPr>
        <p:spPr bwMode="auto">
          <a:xfrm>
            <a:off x="7492484" y="797035"/>
            <a:ext cx="4112706" cy="1373245"/>
          </a:xfrm>
          <a:prstGeom prst="wedgeRectCallout">
            <a:avLst>
              <a:gd name="adj1" fmla="val -25491"/>
              <a:gd name="adj2" fmla="val 80829"/>
            </a:avLst>
          </a:prstGeom>
          <a:solidFill>
            <a:srgbClr val="45D78B"/>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I feel like they listen to me and understand that my needs are different to others, so I feel like I am treated like an individual and not expectations of a chart.</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 name="Speech Bubble: Rectangle 3083">
            <a:extLst>
              <a:ext uri="{FF2B5EF4-FFF2-40B4-BE49-F238E27FC236}">
                <a16:creationId xmlns:a16="http://schemas.microsoft.com/office/drawing/2014/main" id="{C53D88EE-1AEC-4173-BFDB-8296A26B5CB3}"/>
              </a:ext>
            </a:extLst>
          </p:cNvPr>
          <p:cNvSpPr>
            <a:spLocks noChangeArrowheads="1"/>
          </p:cNvSpPr>
          <p:nvPr/>
        </p:nvSpPr>
        <p:spPr bwMode="auto">
          <a:xfrm>
            <a:off x="505413" y="1483657"/>
            <a:ext cx="4039456" cy="1525178"/>
          </a:xfrm>
          <a:prstGeom prst="wedgeRectCallout">
            <a:avLst>
              <a:gd name="adj1" fmla="val -26792"/>
              <a:gd name="adj2" fmla="val 80829"/>
            </a:avLst>
          </a:prstGeom>
          <a:solidFill>
            <a:srgbClr val="45D78B"/>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They have been helpful and kind to me, I never feel rushed and are incredibly supportive. I have been given some really good advice on diets and how it will help me.</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6" name="Speech Bubble: Rectangle 3084">
            <a:extLst>
              <a:ext uri="{FF2B5EF4-FFF2-40B4-BE49-F238E27FC236}">
                <a16:creationId xmlns:a16="http://schemas.microsoft.com/office/drawing/2014/main" id="{6F1095DB-7881-4DFA-B772-63E59F022C80}"/>
              </a:ext>
            </a:extLst>
          </p:cNvPr>
          <p:cNvSpPr>
            <a:spLocks noChangeArrowheads="1"/>
          </p:cNvSpPr>
          <p:nvPr/>
        </p:nvSpPr>
        <p:spPr bwMode="auto">
          <a:xfrm>
            <a:off x="505413" y="4127367"/>
            <a:ext cx="3779575" cy="1525178"/>
          </a:xfrm>
          <a:prstGeom prst="wedgeRectCallout">
            <a:avLst>
              <a:gd name="adj1" fmla="val -24843"/>
              <a:gd name="adj2" fmla="val 74264"/>
            </a:avLst>
          </a:prstGeom>
          <a:solidFill>
            <a:srgbClr val="45D78B"/>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The response to my request to engage into the service was excellent. The treatment by the receptionist staff at the location was very professional and the actually clinic nurse was excellent.</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7" name="Speech Bubble: Rectangle 3086">
            <a:extLst>
              <a:ext uri="{FF2B5EF4-FFF2-40B4-BE49-F238E27FC236}">
                <a16:creationId xmlns:a16="http://schemas.microsoft.com/office/drawing/2014/main" id="{C3E35E67-BC26-4846-B87D-FEA171B6EFD4}"/>
              </a:ext>
            </a:extLst>
          </p:cNvPr>
          <p:cNvSpPr>
            <a:spLocks noChangeArrowheads="1"/>
          </p:cNvSpPr>
          <p:nvPr/>
        </p:nvSpPr>
        <p:spPr bwMode="auto">
          <a:xfrm>
            <a:off x="7492484" y="4146746"/>
            <a:ext cx="4366667" cy="1647318"/>
          </a:xfrm>
          <a:prstGeom prst="wedgeRectCallout">
            <a:avLst>
              <a:gd name="adj1" fmla="val -24773"/>
              <a:gd name="adj2" fmla="val 79819"/>
            </a:avLst>
          </a:prstGeom>
          <a:solidFill>
            <a:srgbClr val="45D78B"/>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Nurse was really supportive and friendly. Could not have asked for more. Got an appointment straight away. Gave us medication also.</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1" name="Speech Bubble: Rectangle 20">
            <a:extLst>
              <a:ext uri="{FF2B5EF4-FFF2-40B4-BE49-F238E27FC236}">
                <a16:creationId xmlns:a16="http://schemas.microsoft.com/office/drawing/2014/main" id="{B529B11C-2933-4CE1-846F-61E711B80FE4}"/>
              </a:ext>
            </a:extLst>
          </p:cNvPr>
          <p:cNvSpPr/>
          <p:nvPr/>
        </p:nvSpPr>
        <p:spPr>
          <a:xfrm>
            <a:off x="4768937" y="2408125"/>
            <a:ext cx="3394024" cy="1518148"/>
          </a:xfrm>
          <a:prstGeom prst="wedgeRectCallout">
            <a:avLst>
              <a:gd name="adj1" fmla="val -26851"/>
              <a:gd name="adj2" fmla="val 71071"/>
            </a:avLst>
          </a:prstGeom>
          <a:solidFill>
            <a:srgbClr val="45D78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n-GB" sz="16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“They were really professional, friendly, caring, considerate and they were lovely. They were always on time. They were really good.”</a:t>
            </a:r>
            <a:endParaRPr lang="en-GB" sz="16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618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AA579D-1670-4625-A9DF-5AAEC3954A77}"/>
              </a:ext>
            </a:extLst>
          </p:cNvPr>
          <p:cNvSpPr>
            <a:spLocks noGrp="1"/>
          </p:cNvSpPr>
          <p:nvPr>
            <p:ph type="sldNum" sz="quarter" idx="12"/>
          </p:nvPr>
        </p:nvSpPr>
        <p:spPr/>
        <p:txBody>
          <a:bodyPr/>
          <a:lstStyle/>
          <a:p>
            <a:fld id="{C6948BEF-FAAD-44AB-8E82-E2247398DED3}" type="slidenum">
              <a:rPr lang="en-US" smtClean="0"/>
              <a:pPr/>
              <a:t>23</a:t>
            </a:fld>
            <a:endParaRPr lang="en-US"/>
          </a:p>
        </p:txBody>
      </p:sp>
      <p:sp>
        <p:nvSpPr>
          <p:cNvPr id="6" name="Title 1">
            <a:extLst>
              <a:ext uri="{FF2B5EF4-FFF2-40B4-BE49-F238E27FC236}">
                <a16:creationId xmlns:a16="http://schemas.microsoft.com/office/drawing/2014/main" id="{95D17689-5D92-43BF-8C50-6B34768E7338}"/>
              </a:ext>
            </a:extLst>
          </p:cNvPr>
          <p:cNvSpPr>
            <a:spLocks noGrp="1"/>
          </p:cNvSpPr>
          <p:nvPr>
            <p:ph type="title"/>
          </p:nvPr>
        </p:nvSpPr>
        <p:spPr>
          <a:xfrm>
            <a:off x="314486" y="93825"/>
            <a:ext cx="11545274" cy="1325563"/>
          </a:xfrm>
        </p:spPr>
        <p:txBody>
          <a:bodyPr>
            <a:normAutofit/>
          </a:bodyPr>
          <a:lstStyle/>
          <a:p>
            <a:r>
              <a:rPr lang="en-US" dirty="0">
                <a:solidFill>
                  <a:schemeClr val="tx1">
                    <a:lumMod val="65000"/>
                    <a:lumOff val="35000"/>
                  </a:schemeClr>
                </a:solidFill>
                <a:latin typeface="+mn-lt"/>
              </a:rPr>
              <a:t>Key improvement themes include waiting times, appointments and parking </a:t>
            </a:r>
          </a:p>
        </p:txBody>
      </p:sp>
      <p:sp>
        <p:nvSpPr>
          <p:cNvPr id="7" name="TextBox 6">
            <a:extLst>
              <a:ext uri="{FF2B5EF4-FFF2-40B4-BE49-F238E27FC236}">
                <a16:creationId xmlns:a16="http://schemas.microsoft.com/office/drawing/2014/main" id="{F12935F7-3097-4ACB-BE5D-B9218EF1466B}"/>
              </a:ext>
            </a:extLst>
          </p:cNvPr>
          <p:cNvSpPr txBox="1"/>
          <p:nvPr/>
        </p:nvSpPr>
        <p:spPr>
          <a:xfrm>
            <a:off x="213062" y="6412642"/>
            <a:ext cx="9605639" cy="276999"/>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Q28 </a:t>
            </a:r>
            <a:r>
              <a:rPr lang="en-GB" sz="1200" dirty="0"/>
              <a:t>Is there anything that could be improved</a:t>
            </a:r>
            <a:r>
              <a:rPr lang="en-GB" sz="1200" dirty="0">
                <a:solidFill>
                  <a:srgbClr val="404040"/>
                </a:solidFill>
              </a:rPr>
              <a:t>?</a:t>
            </a:r>
            <a:endParaRPr lang="en-US" sz="1200" dirty="0">
              <a:solidFill>
                <a:prstClr val="black">
                  <a:lumMod val="65000"/>
                  <a:lumOff val="35000"/>
                </a:prstClr>
              </a:solidFill>
            </a:endParaRPr>
          </a:p>
        </p:txBody>
      </p:sp>
      <mc:AlternateContent xmlns:mc="http://schemas.openxmlformats.org/markup-compatibility/2006" xmlns:cx1="http://schemas.microsoft.com/office/drawing/2015/9/8/chartex">
        <mc:Choice Requires="cx1">
          <p:graphicFrame>
            <p:nvGraphicFramePr>
              <p:cNvPr id="10" name="Chart 9">
                <a:extLst>
                  <a:ext uri="{FF2B5EF4-FFF2-40B4-BE49-F238E27FC236}">
                    <a16:creationId xmlns:a16="http://schemas.microsoft.com/office/drawing/2014/main" id="{48E38854-8CF3-498B-B5E1-A64918D110CF}"/>
                  </a:ext>
                </a:extLst>
              </p:cNvPr>
              <p:cNvGraphicFramePr/>
              <p:nvPr>
                <p:extLst>
                  <p:ext uri="{D42A27DB-BD31-4B8C-83A1-F6EECF244321}">
                    <p14:modId xmlns:p14="http://schemas.microsoft.com/office/powerpoint/2010/main" val="2668789746"/>
                  </p:ext>
                </p:extLst>
              </p:nvPr>
            </p:nvGraphicFramePr>
            <p:xfrm>
              <a:off x="739268" y="1542473"/>
              <a:ext cx="10695709" cy="441498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Chart 9">
                <a:extLst>
                  <a:ext uri="{FF2B5EF4-FFF2-40B4-BE49-F238E27FC236}">
                    <a16:creationId xmlns:a16="http://schemas.microsoft.com/office/drawing/2014/main" id="{48E38854-8CF3-498B-B5E1-A64918D110CF}"/>
                  </a:ext>
                </a:extLst>
              </p:cNvPr>
              <p:cNvPicPr>
                <a:picLocks noGrp="1" noRot="1" noChangeAspect="1" noMove="1" noResize="1" noEditPoints="1" noAdjustHandles="1" noChangeArrowheads="1" noChangeShapeType="1"/>
              </p:cNvPicPr>
              <p:nvPr/>
            </p:nvPicPr>
            <p:blipFill>
              <a:blip r:embed="rId3"/>
              <a:stretch>
                <a:fillRect/>
              </a:stretch>
            </p:blipFill>
            <p:spPr>
              <a:xfrm>
                <a:off x="739268" y="1542473"/>
                <a:ext cx="10695709" cy="4414982"/>
              </a:xfrm>
              <a:prstGeom prst="rect">
                <a:avLst/>
              </a:prstGeom>
            </p:spPr>
          </p:pic>
        </mc:Fallback>
      </mc:AlternateContent>
    </p:spTree>
    <p:extLst>
      <p:ext uri="{BB962C8B-B14F-4D97-AF65-F5344CB8AC3E}">
        <p14:creationId xmlns:p14="http://schemas.microsoft.com/office/powerpoint/2010/main" val="23916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0F43-42C1-41BF-853B-61A345A6D304}"/>
              </a:ext>
            </a:extLst>
          </p:cNvPr>
          <p:cNvSpPr>
            <a:spLocks noGrp="1"/>
          </p:cNvSpPr>
          <p:nvPr>
            <p:ph type="title"/>
          </p:nvPr>
        </p:nvSpPr>
        <p:spPr>
          <a:xfrm>
            <a:off x="848485" y="471711"/>
            <a:ext cx="10515600" cy="1037329"/>
          </a:xfrm>
        </p:spPr>
        <p:txBody>
          <a:bodyPr/>
          <a:lstStyle/>
          <a:p>
            <a:r>
              <a:rPr lang="en-GB" b="1" dirty="0"/>
              <a:t>Samples Sizes</a:t>
            </a:r>
          </a:p>
        </p:txBody>
      </p:sp>
      <p:graphicFrame>
        <p:nvGraphicFramePr>
          <p:cNvPr id="5" name="Content Placeholder 4">
            <a:extLst>
              <a:ext uri="{FF2B5EF4-FFF2-40B4-BE49-F238E27FC236}">
                <a16:creationId xmlns:a16="http://schemas.microsoft.com/office/drawing/2014/main" id="{363632A6-B054-4F11-BE47-85FDCF0ACDC0}"/>
              </a:ext>
            </a:extLst>
          </p:cNvPr>
          <p:cNvGraphicFramePr>
            <a:graphicFrameLocks noGrp="1"/>
          </p:cNvGraphicFramePr>
          <p:nvPr>
            <p:ph idx="1"/>
            <p:extLst>
              <p:ext uri="{D42A27DB-BD31-4B8C-83A1-F6EECF244321}">
                <p14:modId xmlns:p14="http://schemas.microsoft.com/office/powerpoint/2010/main" val="3781285177"/>
              </p:ext>
            </p:extLst>
          </p:nvPr>
        </p:nvGraphicFramePr>
        <p:xfrm>
          <a:off x="1250990" y="1509040"/>
          <a:ext cx="9710591" cy="4616878"/>
        </p:xfrm>
        <a:graphic>
          <a:graphicData uri="http://schemas.openxmlformats.org/drawingml/2006/table">
            <a:tbl>
              <a:tblPr firstRow="1" firstCol="1" bandRow="1">
                <a:tableStyleId>{5C22544A-7EE6-4342-B048-85BDC9FD1C3A}</a:tableStyleId>
              </a:tblPr>
              <a:tblGrid>
                <a:gridCol w="4218922">
                  <a:extLst>
                    <a:ext uri="{9D8B030D-6E8A-4147-A177-3AD203B41FA5}">
                      <a16:colId xmlns:a16="http://schemas.microsoft.com/office/drawing/2014/main" val="1258156655"/>
                    </a:ext>
                  </a:extLst>
                </a:gridCol>
                <a:gridCol w="4360338">
                  <a:extLst>
                    <a:ext uri="{9D8B030D-6E8A-4147-A177-3AD203B41FA5}">
                      <a16:colId xmlns:a16="http://schemas.microsoft.com/office/drawing/2014/main" val="4161926660"/>
                    </a:ext>
                  </a:extLst>
                </a:gridCol>
                <a:gridCol w="1131331">
                  <a:extLst>
                    <a:ext uri="{9D8B030D-6E8A-4147-A177-3AD203B41FA5}">
                      <a16:colId xmlns:a16="http://schemas.microsoft.com/office/drawing/2014/main" val="1376943685"/>
                    </a:ext>
                  </a:extLst>
                </a:gridCol>
              </a:tblGrid>
              <a:tr h="329777">
                <a:tc>
                  <a:txBody>
                    <a:bodyPr/>
                    <a:lstStyle/>
                    <a:p>
                      <a:pPr>
                        <a:spcAft>
                          <a:spcPts val="0"/>
                        </a:spcAft>
                      </a:pPr>
                      <a:r>
                        <a:rPr lang="en-GB" sz="1600" dirty="0">
                          <a:effectLst/>
                        </a:rPr>
                        <a:t>Directorate</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Service Area</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Sample</a:t>
                      </a:r>
                      <a:endParaRPr lang="en-GB"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99897144"/>
                  </a:ext>
                </a:extLst>
              </a:tr>
              <a:tr h="329777">
                <a:tc>
                  <a:txBody>
                    <a:bodyPr/>
                    <a:lstStyle/>
                    <a:p>
                      <a:pPr>
                        <a:spcAft>
                          <a:spcPts val="0"/>
                        </a:spcAft>
                      </a:pPr>
                      <a:r>
                        <a:rPr lang="en-GB" sz="1600" dirty="0">
                          <a:effectLst/>
                        </a:rPr>
                        <a:t>Integrated Community Care Services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Therapies &amp; Rehab</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631</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880593514"/>
                  </a:ext>
                </a:extLst>
              </a:tr>
              <a:tr h="329777">
                <a:tc>
                  <a:txBody>
                    <a:bodyPr/>
                    <a:lstStyle/>
                    <a:p>
                      <a:pPr>
                        <a:spcAft>
                          <a:spcPts val="0"/>
                        </a:spcAft>
                      </a:pPr>
                      <a:r>
                        <a:rPr lang="en-GB" sz="1600" dirty="0">
                          <a:effectLst/>
                        </a:rPr>
                        <a:t>Integrated Community Care Services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Nursing &amp; Conditions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366</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151182473"/>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Integrated Urgent Care</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450</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41286774"/>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Primary Care AMPS &amp; CHPL</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188</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558499155"/>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Integrated Sexual Health</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174</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026114975"/>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Dental Services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121</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50984864"/>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0-19 Services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100</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947648215"/>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Psychological Wellbeing Services</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80</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366322961"/>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Pain Management</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60</a:t>
                      </a:r>
                      <a:endParaRPr lang="en-GB"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221685843"/>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Community Paediatrics &amp; Nursing</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50</a:t>
                      </a:r>
                      <a:endParaRPr lang="en-GB"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462569833"/>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Public Health</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26</a:t>
                      </a:r>
                      <a:endParaRPr lang="en-GB"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09892514"/>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Carers’ Information &amp; Support Service</a:t>
                      </a:r>
                      <a:endParaRPr lang="en-GB" sz="16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12</a:t>
                      </a:r>
                      <a:endParaRPr lang="en-GB"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385887326"/>
                  </a:ext>
                </a:extLst>
              </a:tr>
              <a:tr h="329777">
                <a:tc>
                  <a:txBody>
                    <a:bodyPr/>
                    <a:lstStyle/>
                    <a:p>
                      <a:pPr>
                        <a:spcAft>
                          <a:spcPts val="0"/>
                        </a:spcAft>
                      </a:pPr>
                      <a:r>
                        <a:rPr lang="en-GB" sz="1600">
                          <a:effectLst/>
                        </a:rPr>
                        <a:t>Health &amp; Wellbeing Services</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a:effectLst/>
                        </a:rPr>
                        <a:t>Evolve Eating Disorder Service</a:t>
                      </a:r>
                      <a:endParaRPr lang="en-GB" sz="160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600" dirty="0">
                          <a:effectLst/>
                        </a:rPr>
                        <a:t>5</a:t>
                      </a:r>
                      <a:endParaRPr lang="en-GB"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955145128"/>
                  </a:ext>
                </a:extLst>
              </a:tr>
            </a:tbl>
          </a:graphicData>
        </a:graphic>
      </p:graphicFrame>
    </p:spTree>
    <p:extLst>
      <p:ext uri="{BB962C8B-B14F-4D97-AF65-F5344CB8AC3E}">
        <p14:creationId xmlns:p14="http://schemas.microsoft.com/office/powerpoint/2010/main" val="304668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9100" y="164850"/>
            <a:ext cx="11545274" cy="1325563"/>
          </a:xfrm>
        </p:spPr>
        <p:txBody>
          <a:bodyPr/>
          <a:lstStyle/>
          <a:p>
            <a:r>
              <a:rPr lang="en-US" dirty="0">
                <a:solidFill>
                  <a:schemeClr val="tx1">
                    <a:lumMod val="65000"/>
                    <a:lumOff val="35000"/>
                  </a:schemeClr>
                </a:solidFill>
                <a:latin typeface="+mn-lt"/>
              </a:rPr>
              <a:t>Overall, more than 9 in every 10 satisfied with initial contact</a:t>
            </a:r>
          </a:p>
        </p:txBody>
      </p:sp>
      <p:sp>
        <p:nvSpPr>
          <p:cNvPr id="8" name="TextBox 7"/>
          <p:cNvSpPr txBox="1"/>
          <p:nvPr/>
        </p:nvSpPr>
        <p:spPr>
          <a:xfrm>
            <a:off x="213064" y="6418555"/>
            <a:ext cx="9605639" cy="276999"/>
          </a:xfrm>
          <a:prstGeom prst="rect">
            <a:avLst/>
          </a:prstGeom>
          <a:noFill/>
        </p:spPr>
        <p:txBody>
          <a:bodyPr wrap="square" rtlCol="0">
            <a:spAutoFit/>
          </a:bodyPr>
          <a:lstStyle/>
          <a:p>
            <a:r>
              <a:rPr lang="en-GB" sz="1200" dirty="0">
                <a:solidFill>
                  <a:schemeClr val="tx1">
                    <a:lumMod val="75000"/>
                    <a:lumOff val="25000"/>
                  </a:schemeClr>
                </a:solidFill>
              </a:rPr>
              <a:t>Q3a How satisfied were you with the initial contact with the service?</a:t>
            </a:r>
          </a:p>
        </p:txBody>
      </p:sp>
      <p:sp>
        <p:nvSpPr>
          <p:cNvPr id="10" name="Rond diagonale hoek rechthoek 344"/>
          <p:cNvSpPr>
            <a:spLocks noChangeAspect="1"/>
          </p:cNvSpPr>
          <p:nvPr/>
        </p:nvSpPr>
        <p:spPr>
          <a:xfrm>
            <a:off x="4785915" y="1706332"/>
            <a:ext cx="996237" cy="1238035"/>
          </a:xfrm>
          <a:prstGeom prst="round2DiagRect">
            <a:avLst>
              <a:gd name="adj1" fmla="val 21958"/>
              <a:gd name="adj2" fmla="val 0"/>
            </a:avLst>
          </a:prstGeom>
          <a:solidFill>
            <a:srgbClr val="00B0F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chemeClr val="bg1"/>
                </a:solidFill>
              </a:rPr>
              <a:t>94%</a:t>
            </a:r>
          </a:p>
          <a:p>
            <a:pPr algn="ctr"/>
            <a:r>
              <a:rPr lang="en-US" sz="1400" b="1" dirty="0">
                <a:solidFill>
                  <a:schemeClr val="bg1"/>
                </a:solidFill>
              </a:rPr>
              <a:t>Net Satisfaction</a:t>
            </a:r>
          </a:p>
          <a:p>
            <a:pPr algn="ctr"/>
            <a:r>
              <a:rPr lang="en-US" sz="1800" dirty="0">
                <a:solidFill>
                  <a:schemeClr val="bg1"/>
                </a:solidFill>
              </a:rPr>
              <a:t>2018/19</a:t>
            </a:r>
          </a:p>
        </p:txBody>
      </p:sp>
      <p:sp>
        <p:nvSpPr>
          <p:cNvPr id="9" name="TextBox 8"/>
          <p:cNvSpPr txBox="1"/>
          <p:nvPr/>
        </p:nvSpPr>
        <p:spPr>
          <a:xfrm>
            <a:off x="6144659" y="1291694"/>
            <a:ext cx="5788241" cy="276999"/>
          </a:xfrm>
          <a:prstGeom prst="rect">
            <a:avLst/>
          </a:prstGeom>
          <a:noFill/>
        </p:spPr>
        <p:txBody>
          <a:bodyPr wrap="square" rtlCol="0">
            <a:spAutoFit/>
          </a:bodyPr>
          <a:lstStyle/>
          <a:p>
            <a:pPr algn="ctr">
              <a:defRPr sz="1200" b="0" i="0" u="none" strike="noStrike" kern="1200" baseline="0">
                <a:solidFill>
                  <a:prstClr val="black">
                    <a:lumMod val="75000"/>
                    <a:lumOff val="25000"/>
                  </a:prstClr>
                </a:solidFill>
                <a:latin typeface="+mn-lt"/>
                <a:ea typeface="+mn-ea"/>
                <a:cs typeface="+mn-cs"/>
              </a:defRPr>
            </a:pPr>
            <a:r>
              <a:rPr lang="en-GB" sz="1200" dirty="0">
                <a:solidFill>
                  <a:schemeClr val="tx1">
                    <a:lumMod val="75000"/>
                    <a:lumOff val="25000"/>
                  </a:schemeClr>
                </a:solidFill>
              </a:rPr>
              <a:t>How satisfied were you with the initial contact with the service? </a:t>
            </a:r>
            <a:r>
              <a:rPr lang="en-GB" dirty="0"/>
              <a:t>NET Satisfaction</a:t>
            </a:r>
          </a:p>
        </p:txBody>
      </p:sp>
      <p:graphicFrame>
        <p:nvGraphicFramePr>
          <p:cNvPr id="11" name="Chart 10">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1192640233"/>
              </p:ext>
            </p:extLst>
          </p:nvPr>
        </p:nvGraphicFramePr>
        <p:xfrm>
          <a:off x="373401" y="1740493"/>
          <a:ext cx="5181830" cy="3936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2728786959"/>
              </p:ext>
            </p:extLst>
          </p:nvPr>
        </p:nvGraphicFramePr>
        <p:xfrm>
          <a:off x="6214101" y="1706332"/>
          <a:ext cx="5374564" cy="4449474"/>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a:extLst>
              <a:ext uri="{FF2B5EF4-FFF2-40B4-BE49-F238E27FC236}">
                <a16:creationId xmlns:a16="http://schemas.microsoft.com/office/drawing/2014/main" id="{C2A80E7C-3FBB-41FB-8C59-62F9F0165901}"/>
              </a:ext>
            </a:extLst>
          </p:cNvPr>
          <p:cNvGrpSpPr/>
          <p:nvPr/>
        </p:nvGrpSpPr>
        <p:grpSpPr>
          <a:xfrm>
            <a:off x="5550746" y="1214139"/>
            <a:ext cx="583200" cy="950225"/>
            <a:chOff x="5299486" y="1496570"/>
            <a:chExt cx="583200" cy="950225"/>
          </a:xfrm>
          <a:solidFill>
            <a:schemeClr val="accent4">
              <a:lumMod val="60000"/>
              <a:lumOff val="40000"/>
            </a:schemeClr>
          </a:solidFill>
        </p:grpSpPr>
        <p:sp>
          <p:nvSpPr>
            <p:cNvPr id="15" name="Down Arrow 16">
              <a:extLst>
                <a:ext uri="{FF2B5EF4-FFF2-40B4-BE49-F238E27FC236}">
                  <a16:creationId xmlns:a16="http://schemas.microsoft.com/office/drawing/2014/main" id="{6745A1C7-8D0D-47CA-854C-69B585161E61}"/>
                </a:ext>
              </a:extLst>
            </p:cNvPr>
            <p:cNvSpPr/>
            <p:nvPr/>
          </p:nvSpPr>
          <p:spPr>
            <a:xfrm rot="10800000">
              <a:off x="5299486" y="1496570"/>
              <a:ext cx="583200" cy="799200"/>
            </a:xfrm>
            <a:prstGeom prst="downArrow">
              <a:avLst>
                <a:gd name="adj1" fmla="val 62266"/>
                <a:gd name="adj2" fmla="val 42857"/>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1">
              <a:noAutofit/>
            </a:bodyPr>
            <a:lstStyle/>
            <a:p>
              <a:pPr algn="ctr"/>
              <a:endParaRPr lang="en-GB" sz="1400" b="1" dirty="0">
                <a:solidFill>
                  <a:schemeClr val="bg1"/>
                </a:solidFill>
              </a:endParaRPr>
            </a:p>
          </p:txBody>
        </p:sp>
        <p:sp>
          <p:nvSpPr>
            <p:cNvPr id="16" name="Down Arrow 13">
              <a:extLst>
                <a:ext uri="{FF2B5EF4-FFF2-40B4-BE49-F238E27FC236}">
                  <a16:creationId xmlns:a16="http://schemas.microsoft.com/office/drawing/2014/main" id="{3E3C40D8-7BBB-4266-9360-55BFDD5A7017}"/>
                </a:ext>
              </a:extLst>
            </p:cNvPr>
            <p:cNvSpPr/>
            <p:nvPr/>
          </p:nvSpPr>
          <p:spPr>
            <a:xfrm>
              <a:off x="5299486" y="1647595"/>
              <a:ext cx="583200" cy="799200"/>
            </a:xfrm>
            <a:prstGeom prst="downArrow">
              <a:avLst>
                <a:gd name="adj1" fmla="val 62266"/>
                <a:gd name="adj2" fmla="val 42857"/>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chorCtr="1">
              <a:noAutofit/>
            </a:bodyPr>
            <a:lstStyle/>
            <a:p>
              <a:pPr algn="ctr"/>
              <a:r>
                <a:rPr lang="en-GB" sz="1400" b="1" dirty="0">
                  <a:solidFill>
                    <a:schemeClr val="bg1"/>
                  </a:solidFill>
                </a:rPr>
                <a:t>0%</a:t>
              </a:r>
            </a:p>
          </p:txBody>
        </p:sp>
      </p:grpSp>
    </p:spTree>
    <p:extLst>
      <p:ext uri="{BB962C8B-B14F-4D97-AF65-F5344CB8AC3E}">
        <p14:creationId xmlns:p14="http://schemas.microsoft.com/office/powerpoint/2010/main" val="13948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100" y="164850"/>
            <a:ext cx="11545274" cy="1325563"/>
          </a:xfrm>
        </p:spPr>
        <p:txBody>
          <a:bodyPr/>
          <a:lstStyle/>
          <a:p>
            <a:r>
              <a:rPr lang="en-US" dirty="0">
                <a:solidFill>
                  <a:schemeClr val="tx1">
                    <a:lumMod val="65000"/>
                    <a:lumOff val="35000"/>
                  </a:schemeClr>
                </a:solidFill>
                <a:latin typeface="+mn-lt"/>
              </a:rPr>
              <a:t>Around a third of patients contacted services via telephone</a:t>
            </a:r>
          </a:p>
        </p:txBody>
      </p:sp>
      <p:sp>
        <p:nvSpPr>
          <p:cNvPr id="9" name="TextBox 8"/>
          <p:cNvSpPr txBox="1"/>
          <p:nvPr/>
        </p:nvSpPr>
        <p:spPr>
          <a:xfrm>
            <a:off x="213064" y="6356409"/>
            <a:ext cx="9605639" cy="461665"/>
          </a:xfrm>
          <a:prstGeom prst="rect">
            <a:avLst/>
          </a:prstGeom>
          <a:noFill/>
        </p:spPr>
        <p:txBody>
          <a:bodyPr wrap="square" rtlCol="0">
            <a:spAutoFit/>
          </a:bodyPr>
          <a:lstStyle/>
          <a:p>
            <a:r>
              <a:rPr lang="en-GB" sz="1200" dirty="0">
                <a:solidFill>
                  <a:schemeClr val="tx1">
                    <a:lumMod val="75000"/>
                    <a:lumOff val="25000"/>
                  </a:schemeClr>
                </a:solidFill>
              </a:rPr>
              <a:t>Q4a How satisfied were you with the initial contact with the service?</a:t>
            </a:r>
          </a:p>
          <a:p>
            <a:r>
              <a:rPr lang="en-GB" sz="1200" dirty="0">
                <a:solidFill>
                  <a:schemeClr val="tx1">
                    <a:lumMod val="75000"/>
                    <a:lumOff val="25000"/>
                  </a:schemeClr>
                </a:solidFill>
              </a:rPr>
              <a:t>Q4c~Q4h How satisfied were you with the following aspects of your initial contact by telephone?</a:t>
            </a:r>
          </a:p>
        </p:txBody>
      </p:sp>
      <p:graphicFrame>
        <p:nvGraphicFramePr>
          <p:cNvPr id="10" name="Chart 9">
            <a:extLst>
              <a:ext uri="{FF2B5EF4-FFF2-40B4-BE49-F238E27FC236}">
                <a16:creationId xmlns:a16="http://schemas.microsoft.com/office/drawing/2014/main" id="{00000000-0008-0000-0700-00002A000000}"/>
              </a:ext>
            </a:extLst>
          </p:cNvPr>
          <p:cNvGraphicFramePr>
            <a:graphicFrameLocks/>
          </p:cNvGraphicFramePr>
          <p:nvPr>
            <p:extLst>
              <p:ext uri="{D42A27DB-BD31-4B8C-83A1-F6EECF244321}">
                <p14:modId xmlns:p14="http://schemas.microsoft.com/office/powerpoint/2010/main" val="2169589237"/>
              </p:ext>
            </p:extLst>
          </p:nvPr>
        </p:nvGraphicFramePr>
        <p:xfrm>
          <a:off x="259100" y="1969359"/>
          <a:ext cx="4598633" cy="39081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00000000-0008-0000-0700-000007000000}"/>
              </a:ext>
            </a:extLst>
          </p:cNvPr>
          <p:cNvGraphicFramePr>
            <a:graphicFrameLocks/>
          </p:cNvGraphicFramePr>
          <p:nvPr>
            <p:extLst>
              <p:ext uri="{D42A27DB-BD31-4B8C-83A1-F6EECF244321}">
                <p14:modId xmlns:p14="http://schemas.microsoft.com/office/powerpoint/2010/main" val="4023660590"/>
              </p:ext>
            </p:extLst>
          </p:nvPr>
        </p:nvGraphicFramePr>
        <p:xfrm>
          <a:off x="4857733" y="1324879"/>
          <a:ext cx="6946641" cy="45467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641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100" y="164850"/>
            <a:ext cx="11545274" cy="1325563"/>
          </a:xfrm>
        </p:spPr>
        <p:txBody>
          <a:bodyPr/>
          <a:lstStyle/>
          <a:p>
            <a:r>
              <a:rPr lang="en-US" dirty="0">
                <a:solidFill>
                  <a:schemeClr val="tx1">
                    <a:lumMod val="65000"/>
                    <a:lumOff val="35000"/>
                  </a:schemeClr>
                </a:solidFill>
                <a:latin typeface="+mn-lt"/>
              </a:rPr>
              <a:t>High levels of satisfaction when booking appointments with services</a:t>
            </a:r>
          </a:p>
        </p:txBody>
      </p:sp>
      <p:sp>
        <p:nvSpPr>
          <p:cNvPr id="11" name="Rond diagonale hoek rechthoek 344"/>
          <p:cNvSpPr>
            <a:spLocks noChangeAspect="1"/>
          </p:cNvSpPr>
          <p:nvPr/>
        </p:nvSpPr>
        <p:spPr>
          <a:xfrm>
            <a:off x="10342485" y="2413475"/>
            <a:ext cx="1114899" cy="1519333"/>
          </a:xfrm>
          <a:prstGeom prst="round2DiagRect">
            <a:avLst>
              <a:gd name="adj1" fmla="val 21958"/>
              <a:gd name="adj2" fmla="val 0"/>
            </a:avLst>
          </a:prstGeom>
          <a:solidFill>
            <a:srgbClr val="00B0F0">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schemeClr val="bg1"/>
                </a:solidFill>
              </a:rPr>
              <a:t>12%</a:t>
            </a:r>
          </a:p>
          <a:p>
            <a:pPr algn="ctr"/>
            <a:r>
              <a:rPr lang="en-US" sz="1200" b="1" dirty="0">
                <a:solidFill>
                  <a:schemeClr val="bg1"/>
                </a:solidFill>
              </a:rPr>
              <a:t>appointments changed / cancelled</a:t>
            </a:r>
          </a:p>
          <a:p>
            <a:pPr algn="ctr"/>
            <a:r>
              <a:rPr lang="en-US" sz="2000" b="1" dirty="0">
                <a:solidFill>
                  <a:schemeClr val="bg1"/>
                </a:solidFill>
              </a:rPr>
              <a:t>2018/19</a:t>
            </a:r>
          </a:p>
        </p:txBody>
      </p:sp>
      <p:sp>
        <p:nvSpPr>
          <p:cNvPr id="13" name="TextBox 12"/>
          <p:cNvSpPr txBox="1"/>
          <p:nvPr/>
        </p:nvSpPr>
        <p:spPr>
          <a:xfrm>
            <a:off x="213064" y="6356409"/>
            <a:ext cx="9605639" cy="461665"/>
          </a:xfrm>
          <a:prstGeom prst="rect">
            <a:avLst/>
          </a:prstGeom>
          <a:noFill/>
        </p:spPr>
        <p:txBody>
          <a:bodyPr wrap="square" rtlCol="0">
            <a:spAutoFit/>
          </a:bodyPr>
          <a:lstStyle/>
          <a:p>
            <a:r>
              <a:rPr lang="en-GB" sz="1200" dirty="0">
                <a:solidFill>
                  <a:schemeClr val="tx1">
                    <a:lumMod val="75000"/>
                    <a:lumOff val="25000"/>
                  </a:schemeClr>
                </a:solidFill>
              </a:rPr>
              <a:t>Q5a How satisfied were you with the following... ?</a:t>
            </a:r>
          </a:p>
          <a:p>
            <a:r>
              <a:rPr lang="en-GB" sz="1200" dirty="0">
                <a:solidFill>
                  <a:schemeClr val="tx1">
                    <a:lumMod val="75000"/>
                    <a:lumOff val="25000"/>
                  </a:schemeClr>
                </a:solidFill>
              </a:rPr>
              <a:t>Q5b Have any of your appointments been cancelled or changed to a later date in the last 12 months?</a:t>
            </a:r>
          </a:p>
        </p:txBody>
      </p:sp>
      <p:graphicFrame>
        <p:nvGraphicFramePr>
          <p:cNvPr id="8" name="Chart 7">
            <a:extLst>
              <a:ext uri="{FF2B5EF4-FFF2-40B4-BE49-F238E27FC236}">
                <a16:creationId xmlns:a16="http://schemas.microsoft.com/office/drawing/2014/main" id="{00000000-0008-0000-0700-000016000000}"/>
              </a:ext>
            </a:extLst>
          </p:cNvPr>
          <p:cNvGraphicFramePr>
            <a:graphicFrameLocks/>
          </p:cNvGraphicFramePr>
          <p:nvPr>
            <p:extLst>
              <p:ext uri="{D42A27DB-BD31-4B8C-83A1-F6EECF244321}">
                <p14:modId xmlns:p14="http://schemas.microsoft.com/office/powerpoint/2010/main" val="1121895012"/>
              </p:ext>
            </p:extLst>
          </p:nvPr>
        </p:nvGraphicFramePr>
        <p:xfrm>
          <a:off x="543796" y="1742359"/>
          <a:ext cx="6095999" cy="43023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0000000-0008-0000-0700-000009000000}"/>
              </a:ext>
            </a:extLst>
          </p:cNvPr>
          <p:cNvGraphicFramePr>
            <a:graphicFrameLocks/>
          </p:cNvGraphicFramePr>
          <p:nvPr>
            <p:extLst>
              <p:ext uri="{D42A27DB-BD31-4B8C-83A1-F6EECF244321}">
                <p14:modId xmlns:p14="http://schemas.microsoft.com/office/powerpoint/2010/main" val="1320016970"/>
              </p:ext>
            </p:extLst>
          </p:nvPr>
        </p:nvGraphicFramePr>
        <p:xfrm>
          <a:off x="6521259" y="1760092"/>
          <a:ext cx="5126945" cy="4206240"/>
        </p:xfrm>
        <a:graphic>
          <a:graphicData uri="http://schemas.openxmlformats.org/drawingml/2006/chart">
            <c:chart xmlns:c="http://schemas.openxmlformats.org/drawingml/2006/chart" xmlns:r="http://schemas.openxmlformats.org/officeDocument/2006/relationships" r:id="rId4"/>
          </a:graphicData>
        </a:graphic>
      </p:graphicFrame>
      <p:sp>
        <p:nvSpPr>
          <p:cNvPr id="15" name="Up Arrow 13">
            <a:extLst>
              <a:ext uri="{FF2B5EF4-FFF2-40B4-BE49-F238E27FC236}">
                <a16:creationId xmlns:a16="http://schemas.microsoft.com/office/drawing/2014/main" id="{B5604550-A51C-4547-9042-53A1C998212B}"/>
              </a:ext>
            </a:extLst>
          </p:cNvPr>
          <p:cNvSpPr/>
          <p:nvPr/>
        </p:nvSpPr>
        <p:spPr>
          <a:xfrm>
            <a:off x="11166405" y="2013425"/>
            <a:ext cx="581958" cy="800100"/>
          </a:xfrm>
          <a:prstGeom prst="upArrow">
            <a:avLst>
              <a:gd name="adj1" fmla="val 55774"/>
              <a:gd name="adj2" fmla="val 50000"/>
            </a:avLst>
          </a:prstGeom>
          <a:solidFill>
            <a:srgbClr val="FF898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GB" sz="1400" dirty="0"/>
              <a:t>4%</a:t>
            </a:r>
          </a:p>
        </p:txBody>
      </p:sp>
    </p:spTree>
    <p:extLst>
      <p:ext uri="{BB962C8B-B14F-4D97-AF65-F5344CB8AC3E}">
        <p14:creationId xmlns:p14="http://schemas.microsoft.com/office/powerpoint/2010/main" val="212151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100" y="164850"/>
            <a:ext cx="11545274" cy="1325563"/>
          </a:xfrm>
        </p:spPr>
        <p:txBody>
          <a:bodyPr/>
          <a:lstStyle/>
          <a:p>
            <a:r>
              <a:rPr lang="en-US" dirty="0">
                <a:solidFill>
                  <a:schemeClr val="tx1">
                    <a:lumMod val="65000"/>
                    <a:lumOff val="35000"/>
                  </a:schemeClr>
                </a:solidFill>
                <a:latin typeface="+mn-lt"/>
              </a:rPr>
              <a:t>Vast majority of patients continue to be satisfied with health professionals </a:t>
            </a:r>
          </a:p>
        </p:txBody>
      </p:sp>
      <p:sp>
        <p:nvSpPr>
          <p:cNvPr id="16" name="TextBox 15"/>
          <p:cNvSpPr txBox="1"/>
          <p:nvPr/>
        </p:nvSpPr>
        <p:spPr>
          <a:xfrm>
            <a:off x="213062" y="6432761"/>
            <a:ext cx="9605639" cy="276999"/>
          </a:xfrm>
          <a:prstGeom prst="rect">
            <a:avLst/>
          </a:prstGeom>
          <a:noFill/>
        </p:spPr>
        <p:txBody>
          <a:bodyPr wrap="square" rtlCol="0">
            <a:spAutoFit/>
          </a:bodyPr>
          <a:lstStyle/>
          <a:p>
            <a:r>
              <a:rPr lang="en-GB" sz="1200" dirty="0">
                <a:solidFill>
                  <a:schemeClr val="tx1">
                    <a:lumMod val="75000"/>
                    <a:lumOff val="25000"/>
                  </a:schemeClr>
                </a:solidFill>
              </a:rPr>
              <a:t>Q9a Thinking about the health professional that you saw. How satisfied or dissatisfied were you with the following?</a:t>
            </a:r>
          </a:p>
        </p:txBody>
      </p:sp>
      <p:graphicFrame>
        <p:nvGraphicFramePr>
          <p:cNvPr id="5" name="Chart 4">
            <a:extLst>
              <a:ext uri="{FF2B5EF4-FFF2-40B4-BE49-F238E27FC236}">
                <a16:creationId xmlns:a16="http://schemas.microsoft.com/office/drawing/2014/main" id="{00000000-0008-0000-0700-00002B000000}"/>
              </a:ext>
            </a:extLst>
          </p:cNvPr>
          <p:cNvGraphicFramePr>
            <a:graphicFrameLocks/>
          </p:cNvGraphicFramePr>
          <p:nvPr>
            <p:extLst>
              <p:ext uri="{D42A27DB-BD31-4B8C-83A1-F6EECF244321}">
                <p14:modId xmlns:p14="http://schemas.microsoft.com/office/powerpoint/2010/main" val="1807940248"/>
              </p:ext>
            </p:extLst>
          </p:nvPr>
        </p:nvGraphicFramePr>
        <p:xfrm>
          <a:off x="648291" y="1490413"/>
          <a:ext cx="11284609" cy="4640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333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100" y="164850"/>
            <a:ext cx="11545274" cy="1325563"/>
          </a:xfrm>
        </p:spPr>
        <p:txBody>
          <a:bodyPr/>
          <a:lstStyle/>
          <a:p>
            <a:r>
              <a:rPr lang="en-US" dirty="0">
                <a:solidFill>
                  <a:schemeClr val="tx1">
                    <a:lumMod val="65000"/>
                    <a:lumOff val="35000"/>
                  </a:schemeClr>
                </a:solidFill>
                <a:latin typeface="+mn-lt"/>
              </a:rPr>
              <a:t>High levels of satisfaction with communication from healthcare professionals</a:t>
            </a:r>
          </a:p>
        </p:txBody>
      </p:sp>
      <p:sp>
        <p:nvSpPr>
          <p:cNvPr id="16" name="TextBox 15"/>
          <p:cNvSpPr txBox="1"/>
          <p:nvPr/>
        </p:nvSpPr>
        <p:spPr>
          <a:xfrm>
            <a:off x="154339" y="6339179"/>
            <a:ext cx="9605639" cy="461665"/>
          </a:xfrm>
          <a:prstGeom prst="rect">
            <a:avLst/>
          </a:prstGeom>
          <a:noFill/>
        </p:spPr>
        <p:txBody>
          <a:bodyPr wrap="square" rtlCol="0">
            <a:spAutoFit/>
          </a:bodyPr>
          <a:lstStyle/>
          <a:p>
            <a:r>
              <a:rPr lang="en-GB" sz="1200" dirty="0">
                <a:solidFill>
                  <a:schemeClr val="tx1">
                    <a:lumMod val="75000"/>
                    <a:lumOff val="25000"/>
                  </a:schemeClr>
                </a:solidFill>
              </a:rPr>
              <a:t>Q10 Have you experienced a reduction in the number of times you have had to tell your story to different health professionals?</a:t>
            </a:r>
            <a:br>
              <a:rPr lang="en-GB" sz="1200" dirty="0">
                <a:solidFill>
                  <a:schemeClr val="tx1">
                    <a:lumMod val="75000"/>
                    <a:lumOff val="25000"/>
                  </a:schemeClr>
                </a:solidFill>
              </a:rPr>
            </a:br>
            <a:r>
              <a:rPr lang="en-GB" sz="1200" dirty="0">
                <a:solidFill>
                  <a:schemeClr val="tx1">
                    <a:lumMod val="75000"/>
                    <a:lumOff val="25000"/>
                  </a:schemeClr>
                </a:solidFill>
              </a:rPr>
              <a:t>Q11a Thinking about the health professional that you saw. How satisfied or dissatisfied were you with the following?</a:t>
            </a:r>
          </a:p>
        </p:txBody>
      </p:sp>
      <p:graphicFrame>
        <p:nvGraphicFramePr>
          <p:cNvPr id="9" name="Chart 8">
            <a:extLst>
              <a:ext uri="{FF2B5EF4-FFF2-40B4-BE49-F238E27FC236}">
                <a16:creationId xmlns:a16="http://schemas.microsoft.com/office/drawing/2014/main" id="{00000000-0008-0000-0700-000011000000}"/>
              </a:ext>
            </a:extLst>
          </p:cNvPr>
          <p:cNvGraphicFramePr>
            <a:graphicFrameLocks/>
          </p:cNvGraphicFramePr>
          <p:nvPr>
            <p:extLst>
              <p:ext uri="{D42A27DB-BD31-4B8C-83A1-F6EECF244321}">
                <p14:modId xmlns:p14="http://schemas.microsoft.com/office/powerpoint/2010/main" val="1433981341"/>
              </p:ext>
            </p:extLst>
          </p:nvPr>
        </p:nvGraphicFramePr>
        <p:xfrm>
          <a:off x="8239318" y="2012582"/>
          <a:ext cx="3800475" cy="3371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0000000-0008-0000-0700-00002C000000}"/>
              </a:ext>
            </a:extLst>
          </p:cNvPr>
          <p:cNvGraphicFramePr>
            <a:graphicFrameLocks/>
          </p:cNvGraphicFramePr>
          <p:nvPr>
            <p:extLst>
              <p:ext uri="{D42A27DB-BD31-4B8C-83A1-F6EECF244321}">
                <p14:modId xmlns:p14="http://schemas.microsoft.com/office/powerpoint/2010/main" val="967194745"/>
              </p:ext>
            </p:extLst>
          </p:nvPr>
        </p:nvGraphicFramePr>
        <p:xfrm>
          <a:off x="404261" y="1588168"/>
          <a:ext cx="7950467" cy="45238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33502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9100" y="164850"/>
            <a:ext cx="11545274" cy="1325563"/>
          </a:xfrm>
        </p:spPr>
        <p:txBody>
          <a:bodyPr>
            <a:normAutofit/>
          </a:bodyPr>
          <a:lstStyle/>
          <a:p>
            <a:r>
              <a:rPr lang="en-US" dirty="0">
                <a:solidFill>
                  <a:schemeClr val="tx1">
                    <a:lumMod val="65000"/>
                    <a:lumOff val="35000"/>
                  </a:schemeClr>
                </a:solidFill>
                <a:latin typeface="+mn-lt"/>
              </a:rPr>
              <a:t>More than 9 in every 10 said care encouraged them to manage conditions independently*</a:t>
            </a:r>
          </a:p>
        </p:txBody>
      </p:sp>
      <p:sp>
        <p:nvSpPr>
          <p:cNvPr id="16" name="TextBox 15"/>
          <p:cNvSpPr txBox="1"/>
          <p:nvPr/>
        </p:nvSpPr>
        <p:spPr>
          <a:xfrm>
            <a:off x="213062" y="6281837"/>
            <a:ext cx="9605639" cy="600164"/>
          </a:xfrm>
          <a:prstGeom prst="rect">
            <a:avLst/>
          </a:prstGeom>
          <a:noFill/>
        </p:spPr>
        <p:txBody>
          <a:bodyPr wrap="square" rtlCol="0">
            <a:spAutoFit/>
          </a:bodyPr>
          <a:lstStyle/>
          <a:p>
            <a:pPr>
              <a:defRPr sz="1200" b="0" i="0" u="none" strike="noStrike" kern="1200" baseline="0">
                <a:solidFill>
                  <a:prstClr val="black">
                    <a:lumMod val="75000"/>
                    <a:lumOff val="25000"/>
                  </a:prstClr>
                </a:solidFill>
                <a:latin typeface="+mn-lt"/>
                <a:ea typeface="+mn-ea"/>
                <a:cs typeface="+mn-cs"/>
              </a:defRPr>
            </a:pPr>
            <a:r>
              <a:rPr lang="en-GB" sz="1100" dirty="0">
                <a:solidFill>
                  <a:schemeClr val="tx1">
                    <a:lumMod val="75000"/>
                    <a:lumOff val="25000"/>
                  </a:schemeClr>
                </a:solidFill>
              </a:rPr>
              <a:t>Q13a </a:t>
            </a:r>
            <a:r>
              <a:rPr lang="en-GB" sz="1100" dirty="0"/>
              <a:t>Has the care that you received supported or encouraged you to manage your condition more independently in your day to day life?</a:t>
            </a:r>
          </a:p>
          <a:p>
            <a:pPr>
              <a:defRPr sz="1200" b="0" i="0" u="none" strike="noStrike" kern="1200" baseline="0">
                <a:solidFill>
                  <a:prstClr val="black">
                    <a:lumMod val="75000"/>
                    <a:lumOff val="25000"/>
                  </a:prstClr>
                </a:solidFill>
                <a:latin typeface="+mn-lt"/>
                <a:ea typeface="+mn-ea"/>
                <a:cs typeface="+mn-cs"/>
              </a:defRPr>
            </a:pPr>
            <a:r>
              <a:rPr lang="en-GB" sz="1100" dirty="0"/>
              <a:t>Q13b Has the care that you received contributed to an improvement in your quality of life?</a:t>
            </a:r>
          </a:p>
          <a:p>
            <a:pPr>
              <a:defRPr sz="1200" b="0" i="0" u="none" strike="noStrike" kern="1200" baseline="0">
                <a:solidFill>
                  <a:prstClr val="black">
                    <a:lumMod val="75000"/>
                    <a:lumOff val="25000"/>
                  </a:prstClr>
                </a:solidFill>
                <a:latin typeface="+mn-lt"/>
                <a:ea typeface="+mn-ea"/>
                <a:cs typeface="+mn-cs"/>
              </a:defRPr>
            </a:pPr>
            <a:r>
              <a:rPr lang="en-GB" sz="1100" dirty="0"/>
              <a:t>Q18 Has the care that you received resulted in a positive outcome for you either in physical, psychological or social terms?</a:t>
            </a:r>
          </a:p>
        </p:txBody>
      </p:sp>
      <p:sp>
        <p:nvSpPr>
          <p:cNvPr id="13" name="Title 1"/>
          <p:cNvSpPr txBox="1">
            <a:spLocks/>
          </p:cNvSpPr>
          <p:nvPr/>
        </p:nvSpPr>
        <p:spPr>
          <a:xfrm>
            <a:off x="213062" y="5769975"/>
            <a:ext cx="8708996" cy="66278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solidFill>
                  <a:schemeClr val="tx1">
                    <a:lumMod val="65000"/>
                    <a:lumOff val="35000"/>
                  </a:schemeClr>
                </a:solidFill>
                <a:latin typeface="+mn-lt"/>
              </a:rPr>
              <a:t>*Only asked to patients accessing services commissioned by CCG+</a:t>
            </a:r>
          </a:p>
        </p:txBody>
      </p:sp>
      <p:graphicFrame>
        <p:nvGraphicFramePr>
          <p:cNvPr id="8" name="Chart 7">
            <a:extLst>
              <a:ext uri="{FF2B5EF4-FFF2-40B4-BE49-F238E27FC236}">
                <a16:creationId xmlns:a16="http://schemas.microsoft.com/office/drawing/2014/main" id="{00000000-0008-0000-0700-000013000000}"/>
              </a:ext>
            </a:extLst>
          </p:cNvPr>
          <p:cNvGraphicFramePr>
            <a:graphicFrameLocks/>
          </p:cNvGraphicFramePr>
          <p:nvPr>
            <p:extLst>
              <p:ext uri="{D42A27DB-BD31-4B8C-83A1-F6EECF244321}">
                <p14:modId xmlns:p14="http://schemas.microsoft.com/office/powerpoint/2010/main" val="1538551788"/>
              </p:ext>
            </p:extLst>
          </p:nvPr>
        </p:nvGraphicFramePr>
        <p:xfrm>
          <a:off x="259100" y="2002275"/>
          <a:ext cx="3800475" cy="3371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00000000-0008-0000-0700-000014000000}"/>
              </a:ext>
            </a:extLst>
          </p:cNvPr>
          <p:cNvGraphicFramePr>
            <a:graphicFrameLocks/>
          </p:cNvGraphicFramePr>
          <p:nvPr>
            <p:extLst>
              <p:ext uri="{D42A27DB-BD31-4B8C-83A1-F6EECF244321}">
                <p14:modId xmlns:p14="http://schemas.microsoft.com/office/powerpoint/2010/main" val="2028925613"/>
              </p:ext>
            </p:extLst>
          </p:nvPr>
        </p:nvGraphicFramePr>
        <p:xfrm>
          <a:off x="4195762" y="1948881"/>
          <a:ext cx="3800475" cy="33718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00000000-0008-0000-0700-000017000000}"/>
              </a:ext>
            </a:extLst>
          </p:cNvPr>
          <p:cNvGraphicFramePr>
            <a:graphicFrameLocks/>
          </p:cNvGraphicFramePr>
          <p:nvPr>
            <p:extLst>
              <p:ext uri="{D42A27DB-BD31-4B8C-83A1-F6EECF244321}">
                <p14:modId xmlns:p14="http://schemas.microsoft.com/office/powerpoint/2010/main" val="653096395"/>
              </p:ext>
            </p:extLst>
          </p:nvPr>
        </p:nvGraphicFramePr>
        <p:xfrm>
          <a:off x="8065047" y="1939657"/>
          <a:ext cx="3671950" cy="38303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92706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18788</TotalTime>
  <Words>2546</Words>
  <Application>Microsoft Office PowerPoint</Application>
  <PresentationFormat>Widescreen</PresentationFormat>
  <Paragraphs>268</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Helvetica</vt:lpstr>
      <vt:lpstr>Office Theme</vt:lpstr>
      <vt:lpstr>PowerPoint Presentation</vt:lpstr>
      <vt:lpstr>Introduction &amp; Methodology</vt:lpstr>
      <vt:lpstr>Samples Sizes</vt:lpstr>
      <vt:lpstr>Overall, more than 9 in every 10 satisfied with initial contact</vt:lpstr>
      <vt:lpstr>Around a third of patients contacted services via telephone</vt:lpstr>
      <vt:lpstr>High levels of satisfaction when booking appointments with services</vt:lpstr>
      <vt:lpstr>Vast majority of patients continue to be satisfied with health professionals </vt:lpstr>
      <vt:lpstr>High levels of satisfaction with communication from healthcare professionals</vt:lpstr>
      <vt:lpstr>More than 9 in every 10 said care encouraged them to manage conditions independently*</vt:lpstr>
      <vt:lpstr>More than 9 in every 10 confident information is kept securely and only accessed by those involved in care</vt:lpstr>
      <vt:lpstr>Vast majority satisfied with opportunities to give feedback and would raise any concerns</vt:lpstr>
      <vt:lpstr>Vast majority satisfied with standard of care and support received</vt:lpstr>
      <vt:lpstr>Demographic Comparison - % Very Satisfied with standard of care and support</vt:lpstr>
      <vt:lpstr>Overall satisfaction with standard of care and support received remains extremely high</vt:lpstr>
      <vt:lpstr>More than 8 in every 10 very satisfied with overall experience</vt:lpstr>
      <vt:lpstr>PowerPoint Presentation</vt:lpstr>
      <vt:lpstr>Satisfaction remains extremely high with overall experience</vt:lpstr>
      <vt:lpstr>Vast majority likely to recommend service to friends and family</vt:lpstr>
      <vt:lpstr>Demographic Comparison - % Extremely Likely to Recommend</vt:lpstr>
      <vt:lpstr>Highest percentage of patients likely to recommend treatment to friends and family</vt:lpstr>
      <vt:lpstr>Key words include friendliness, staff, professionalism, care and help</vt:lpstr>
      <vt:lpstr>Comments </vt:lpstr>
      <vt:lpstr>Key improvement themes include waiting times, appointments and parking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SMSR Research</dc:creator>
  <cp:lastModifiedBy>Darren Hornby</cp:lastModifiedBy>
  <cp:revision>806</cp:revision>
  <cp:lastPrinted>2019-06-28T08:08:36Z</cp:lastPrinted>
  <dcterms:created xsi:type="dcterms:W3CDTF">2017-09-25T10:00:23Z</dcterms:created>
  <dcterms:modified xsi:type="dcterms:W3CDTF">2020-07-31T07:51:37Z</dcterms:modified>
</cp:coreProperties>
</file>